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78" r:id="rId4"/>
    <p:sldId id="263" r:id="rId5"/>
    <p:sldId id="259" r:id="rId6"/>
    <p:sldId id="261" r:id="rId7"/>
    <p:sldId id="265" r:id="rId8"/>
    <p:sldId id="266" r:id="rId9"/>
    <p:sldId id="267" r:id="rId10"/>
    <p:sldId id="268" r:id="rId11"/>
    <p:sldId id="269" r:id="rId12"/>
    <p:sldId id="270" r:id="rId13"/>
    <p:sldId id="271" r:id="rId14"/>
    <p:sldId id="272" r:id="rId15"/>
    <p:sldId id="273" r:id="rId16"/>
    <p:sldId id="276" r:id="rId17"/>
    <p:sldId id="277"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13.03.2018</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13.03.2018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13.03.2018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13.03.2018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13.03.2018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13.03.2018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13.03.2018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13.03.2018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t>13.03.2018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13.03.2018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13.03.2018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C71EC6-210F-42DE-9C53-41977AD35B3D}" type="datetimeFigureOut">
              <a:rPr lang="ru-RU" smtClean="0"/>
              <a:t>13.03.2018</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9B0651-EE4F-4900-A07F-96A6BFA9D0F0}"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980728"/>
            <a:ext cx="7054552" cy="2619723"/>
          </a:xfrm>
        </p:spPr>
        <p:txBody>
          <a:bodyPr>
            <a:normAutofit/>
          </a:bodyPr>
          <a:lstStyle/>
          <a:p>
            <a:r>
              <a:rPr lang="ru-RU" dirty="0" smtClean="0"/>
              <a:t>История попечения о детях-сиротах в России</a:t>
            </a:r>
            <a:endParaRPr lang="ru-RU" dirty="0"/>
          </a:p>
        </p:txBody>
      </p:sp>
      <p:sp>
        <p:nvSpPr>
          <p:cNvPr id="3" name="Подзаголовок 2"/>
          <p:cNvSpPr>
            <a:spLocks noGrp="1"/>
          </p:cNvSpPr>
          <p:nvPr>
            <p:ph type="subTitle" idx="1"/>
          </p:nvPr>
        </p:nvSpPr>
        <p:spPr>
          <a:xfrm>
            <a:off x="1432560" y="3789040"/>
            <a:ext cx="7406640" cy="1008112"/>
          </a:xfrm>
        </p:spPr>
        <p:txBody>
          <a:bodyPr>
            <a:normAutofit fontScale="85000" lnSpcReduction="20000"/>
          </a:bodyPr>
          <a:lstStyle/>
          <a:p>
            <a:endParaRPr lang="ru-RU" dirty="0" smtClean="0"/>
          </a:p>
          <a:p>
            <a:endParaRPr lang="ru-RU" dirty="0"/>
          </a:p>
          <a:p>
            <a:r>
              <a:rPr lang="ru-RU" sz="2000" dirty="0" smtClean="0"/>
              <a:t>                                                                                                                                      15.03.18</a:t>
            </a:r>
            <a:endParaRPr lang="ru-RU" sz="2000" dirty="0"/>
          </a:p>
        </p:txBody>
      </p:sp>
    </p:spTree>
    <p:extLst>
      <p:ext uri="{BB962C8B-B14F-4D97-AF65-F5344CB8AC3E}">
        <p14:creationId xmlns:p14="http://schemas.microsoft.com/office/powerpoint/2010/main" val="2361338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634082"/>
          </a:xfrm>
        </p:spPr>
        <p:txBody>
          <a:bodyPr>
            <a:normAutofit fontScale="90000"/>
          </a:bodyPr>
          <a:lstStyle/>
          <a:p>
            <a:endParaRPr lang="ru-RU" dirty="0"/>
          </a:p>
        </p:txBody>
      </p:sp>
      <p:sp>
        <p:nvSpPr>
          <p:cNvPr id="3" name="Объект 2"/>
          <p:cNvSpPr>
            <a:spLocks noGrp="1"/>
          </p:cNvSpPr>
          <p:nvPr>
            <p:ph idx="1"/>
          </p:nvPr>
        </p:nvSpPr>
        <p:spPr>
          <a:xfrm>
            <a:off x="1435608" y="1196752"/>
            <a:ext cx="7498080" cy="5051648"/>
          </a:xfrm>
        </p:spPr>
        <p:txBody>
          <a:bodyPr>
            <a:normAutofit fontScale="85000" lnSpcReduction="10000"/>
          </a:bodyPr>
          <a:lstStyle/>
          <a:p>
            <a:r>
              <a:rPr lang="ru-RU" dirty="0"/>
              <a:t>После революции 1917 г., основной (если не единственной) формой устройства стали государственные детские дома. В 1918 году все дети были объявлены государственными и до 1989 года расширялась сеть разнообразных форм детских домов. Все дети молодой России признавались детьми государства и находились под его защитой.</a:t>
            </a:r>
          </a:p>
          <a:p>
            <a:r>
              <a:rPr lang="ru-RU" dirty="0"/>
              <a:t>В те годы шел активный поиск форм устройства осиротевших детей, хотя и эти поиски не выходили за рамки </a:t>
            </a:r>
            <a:r>
              <a:rPr lang="ru-RU" dirty="0" err="1"/>
              <a:t>интернатного</a:t>
            </a:r>
            <a:r>
              <a:rPr lang="ru-RU" dirty="0"/>
              <a:t> учреждения: детские коммуны, городки, трудовые колонии, </a:t>
            </a:r>
            <a:r>
              <a:rPr lang="ru-RU" dirty="0" err="1"/>
              <a:t>пионердома</a:t>
            </a:r>
            <a:endParaRPr lang="ru-RU" dirty="0"/>
          </a:p>
        </p:txBody>
      </p:sp>
    </p:spTree>
    <p:extLst>
      <p:ext uri="{BB962C8B-B14F-4D97-AF65-F5344CB8AC3E}">
        <p14:creationId xmlns:p14="http://schemas.microsoft.com/office/powerpoint/2010/main" val="2910695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490066"/>
          </a:xfrm>
        </p:spPr>
        <p:txBody>
          <a:bodyPr>
            <a:normAutofit fontScale="90000"/>
          </a:bodyPr>
          <a:lstStyle/>
          <a:p>
            <a:endParaRPr lang="ru-RU" dirty="0"/>
          </a:p>
        </p:txBody>
      </p:sp>
      <p:sp>
        <p:nvSpPr>
          <p:cNvPr id="3" name="Объект 2"/>
          <p:cNvSpPr>
            <a:spLocks noGrp="1"/>
          </p:cNvSpPr>
          <p:nvPr>
            <p:ph idx="1"/>
          </p:nvPr>
        </p:nvSpPr>
        <p:spPr>
          <a:xfrm>
            <a:off x="1435608" y="1052736"/>
            <a:ext cx="7498080" cy="5195664"/>
          </a:xfrm>
        </p:spPr>
        <p:txBody>
          <a:bodyPr>
            <a:normAutofit fontScale="92500" lnSpcReduction="20000"/>
          </a:bodyPr>
          <a:lstStyle/>
          <a:p>
            <a:r>
              <a:rPr lang="ru-RU" dirty="0"/>
              <a:t>В 50-е годы Н.С. Хрущев провозгласил, «интернат - лучшая форма детских домов», и в нашей стране увеличилось заметно количество интернатов для детей-сирот. Однако к середине 30-ых годов все формы устройства детей-сирот были сведены к единообразию - детским домам. После войны, в 1945 г., было создано более 650 детских домов для детей, которые в войну потеряли родителей. В те годы в детских домах находилось более 600 тысяч детей по СССР, а в России - 400 тысяч детей.</a:t>
            </a:r>
          </a:p>
          <a:p>
            <a:endParaRPr lang="ru-RU" dirty="0"/>
          </a:p>
        </p:txBody>
      </p:sp>
    </p:spTree>
    <p:extLst>
      <p:ext uri="{BB962C8B-B14F-4D97-AF65-F5344CB8AC3E}">
        <p14:creationId xmlns:p14="http://schemas.microsoft.com/office/powerpoint/2010/main" val="2150524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62074"/>
          </a:xfrm>
        </p:spPr>
        <p:txBody>
          <a:bodyPr>
            <a:normAutofit fontScale="90000"/>
          </a:bodyPr>
          <a:lstStyle/>
          <a:p>
            <a:endParaRPr lang="ru-RU" dirty="0"/>
          </a:p>
        </p:txBody>
      </p:sp>
      <p:sp>
        <p:nvSpPr>
          <p:cNvPr id="3" name="Объект 2"/>
          <p:cNvSpPr>
            <a:spLocks noGrp="1"/>
          </p:cNvSpPr>
          <p:nvPr>
            <p:ph idx="1"/>
          </p:nvPr>
        </p:nvSpPr>
        <p:spPr>
          <a:xfrm>
            <a:off x="1435608" y="1124744"/>
            <a:ext cx="7498080" cy="5123656"/>
          </a:xfrm>
        </p:spPr>
        <p:txBody>
          <a:bodyPr>
            <a:normAutofit fontScale="92500" lnSpcReduction="10000"/>
          </a:bodyPr>
          <a:lstStyle/>
          <a:p>
            <a:r>
              <a:rPr lang="ru-RU" dirty="0"/>
              <a:t>В годы Великой Отечественной войны был возрожден институт опеки и патроната, который был отменен в первые годы советской власти. </a:t>
            </a:r>
            <a:endParaRPr lang="ru-RU" dirty="0" smtClean="0"/>
          </a:p>
          <a:p>
            <a:r>
              <a:rPr lang="ru-RU" dirty="0" smtClean="0"/>
              <a:t>В </a:t>
            </a:r>
            <a:r>
              <a:rPr lang="ru-RU" dirty="0"/>
              <a:t>1943г. был принят специальный Приказ </a:t>
            </a:r>
            <a:r>
              <a:rPr lang="ru-RU" dirty="0" err="1"/>
              <a:t>Наркомпроса</a:t>
            </a:r>
            <a:r>
              <a:rPr lang="ru-RU" dirty="0"/>
              <a:t> о передаче сирот рабочим и колхозникам на патронат по договору, с выплатой зарплат и пособий детям. К сожалению, патронатное воспитание не вошло впоследствии в законодательство о браке и семье.</a:t>
            </a:r>
          </a:p>
          <a:p>
            <a:endParaRPr lang="ru-RU" dirty="0"/>
          </a:p>
        </p:txBody>
      </p:sp>
    </p:spTree>
    <p:extLst>
      <p:ext uri="{BB962C8B-B14F-4D97-AF65-F5344CB8AC3E}">
        <p14:creationId xmlns:p14="http://schemas.microsoft.com/office/powerpoint/2010/main" val="2845394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06090"/>
          </a:xfrm>
        </p:spPr>
        <p:txBody>
          <a:bodyPr>
            <a:normAutofit fontScale="90000"/>
          </a:bodyPr>
          <a:lstStyle/>
          <a:p>
            <a:endParaRPr lang="ru-RU" dirty="0"/>
          </a:p>
        </p:txBody>
      </p:sp>
      <p:sp>
        <p:nvSpPr>
          <p:cNvPr id="3" name="Объект 2"/>
          <p:cNvSpPr>
            <a:spLocks noGrp="1"/>
          </p:cNvSpPr>
          <p:nvPr>
            <p:ph idx="1"/>
          </p:nvPr>
        </p:nvSpPr>
        <p:spPr>
          <a:xfrm>
            <a:off x="1435608" y="1124744"/>
            <a:ext cx="7498080" cy="5123656"/>
          </a:xfrm>
        </p:spPr>
        <p:txBody>
          <a:bodyPr>
            <a:normAutofit fontScale="92500" lnSpcReduction="10000"/>
          </a:bodyPr>
          <a:lstStyle/>
          <a:p>
            <a:r>
              <a:rPr lang="ru-RU" dirty="0"/>
              <a:t>С 1960 г. стали активно внедряться школы - интернаты для детей - сирот. Многие школьные детские дома были преобразованы в школы - интернаты.</a:t>
            </a:r>
          </a:p>
          <a:p>
            <a:r>
              <a:rPr lang="ru-RU" dirty="0"/>
              <a:t>Глубокие изменения в обществе в последнее десятилетие XX века в России, вызванные коренной перестройкой экономики, появлением различных форм собственности, не могли не сказаться на развитии законодательной базы в отношении детей-сирот.</a:t>
            </a:r>
          </a:p>
          <a:p>
            <a:endParaRPr lang="ru-RU" dirty="0"/>
          </a:p>
        </p:txBody>
      </p:sp>
    </p:spTree>
    <p:extLst>
      <p:ext uri="{BB962C8B-B14F-4D97-AF65-F5344CB8AC3E}">
        <p14:creationId xmlns:p14="http://schemas.microsoft.com/office/powerpoint/2010/main" val="1782178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490066"/>
          </a:xfrm>
        </p:spPr>
        <p:txBody>
          <a:bodyPr>
            <a:normAutofit fontScale="90000"/>
          </a:bodyPr>
          <a:lstStyle/>
          <a:p>
            <a:endParaRPr lang="ru-RU" dirty="0"/>
          </a:p>
        </p:txBody>
      </p:sp>
      <p:sp>
        <p:nvSpPr>
          <p:cNvPr id="3" name="Объект 2"/>
          <p:cNvSpPr>
            <a:spLocks noGrp="1"/>
          </p:cNvSpPr>
          <p:nvPr>
            <p:ph idx="1"/>
          </p:nvPr>
        </p:nvSpPr>
        <p:spPr>
          <a:xfrm>
            <a:off x="1435608" y="1124744"/>
            <a:ext cx="7498080" cy="5123656"/>
          </a:xfrm>
        </p:spPr>
        <p:txBody>
          <a:bodyPr>
            <a:normAutofit fontScale="62500" lnSpcReduction="20000"/>
          </a:bodyPr>
          <a:lstStyle/>
          <a:p>
            <a:r>
              <a:rPr lang="ru-RU" dirty="0"/>
              <a:t>В 80-90-е годы Россия приняла участие в разработке и подписала ряд Международных документов:</a:t>
            </a:r>
          </a:p>
          <a:p>
            <a:r>
              <a:rPr lang="ru-RU" dirty="0"/>
              <a:t>1. Конвенцию Организации Объединенных Наций о правах ребенка (1989), где в статье 23 сказано: «Государства - участники признают, что неполноценный в умственном или физическом отношении ребенок должен вести полноценную и достойную жизнь в условиях, которые обеспечивают его достоинство, способствуют его уверенности в себе и облегчают его активное участие в жизни общества».</a:t>
            </a:r>
          </a:p>
          <a:p>
            <a:r>
              <a:rPr lang="ru-RU" dirty="0" smtClean="0"/>
              <a:t>2</a:t>
            </a:r>
            <a:r>
              <a:rPr lang="ru-RU" dirty="0"/>
              <a:t>. Всемирную Декларацию об обеспечении выживания, защиты и развития детей (1990). Президентом Российской Федерации был издан указ № 543 от 01.06.1992г. «О первоочередных мерах по реализации Всемирной Декларации об обеспечении выживания, защиты и развития детей в 90-е годы», где проблема выживания, защиты и развития детей признана приоритетной.</a:t>
            </a:r>
          </a:p>
          <a:p>
            <a:r>
              <a:rPr lang="ru-RU" dirty="0"/>
              <a:t>Семейным кодексом Российской Федерации определяется право всех детей, независимо от состояния их здоровья, жить и воспитываться в семье (ст. 54 Кодекса)</a:t>
            </a:r>
          </a:p>
        </p:txBody>
      </p:sp>
    </p:spTree>
    <p:extLst>
      <p:ext uri="{BB962C8B-B14F-4D97-AF65-F5344CB8AC3E}">
        <p14:creationId xmlns:p14="http://schemas.microsoft.com/office/powerpoint/2010/main" val="2442581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634082"/>
          </a:xfrm>
        </p:spPr>
        <p:txBody>
          <a:bodyPr>
            <a:normAutofit fontScale="90000"/>
          </a:bodyPr>
          <a:lstStyle/>
          <a:p>
            <a:endParaRPr lang="ru-RU" dirty="0"/>
          </a:p>
        </p:txBody>
      </p:sp>
      <p:sp>
        <p:nvSpPr>
          <p:cNvPr id="3" name="Объект 2"/>
          <p:cNvSpPr>
            <a:spLocks noGrp="1"/>
          </p:cNvSpPr>
          <p:nvPr>
            <p:ph idx="1"/>
          </p:nvPr>
        </p:nvSpPr>
        <p:spPr>
          <a:xfrm>
            <a:off x="1435608" y="1124744"/>
            <a:ext cx="7498080" cy="5123656"/>
          </a:xfrm>
        </p:spPr>
        <p:txBody>
          <a:bodyPr>
            <a:normAutofit fontScale="92500" lnSpcReduction="20000"/>
          </a:bodyPr>
          <a:lstStyle/>
          <a:p>
            <a:pPr marL="82296" indent="0">
              <a:buNone/>
            </a:pPr>
            <a:r>
              <a:rPr lang="ru-RU" dirty="0"/>
              <a:t>Постепенно происходит смещение приоритетов в сторону </a:t>
            </a:r>
            <a:r>
              <a:rPr lang="ru-RU" b="1" dirty="0" err="1" smtClean="0">
                <a:solidFill>
                  <a:srgbClr val="FF0000"/>
                </a:solidFill>
              </a:rPr>
              <a:t>деинституциализации</a:t>
            </a:r>
            <a:r>
              <a:rPr lang="ru-RU" b="1" dirty="0">
                <a:solidFill>
                  <a:srgbClr val="FF0000"/>
                </a:solidFill>
              </a:rPr>
              <a:t> </a:t>
            </a:r>
            <a:r>
              <a:rPr lang="ru-RU" b="1" dirty="0" smtClean="0">
                <a:solidFill>
                  <a:srgbClr val="FF0000"/>
                </a:solidFill>
              </a:rPr>
              <a:t> -</a:t>
            </a:r>
          </a:p>
          <a:p>
            <a:pPr marL="82296" indent="0">
              <a:buNone/>
            </a:pPr>
            <a:r>
              <a:rPr lang="ru-RU" dirty="0" smtClean="0"/>
              <a:t>(</a:t>
            </a:r>
            <a:r>
              <a:rPr lang="ru-RU" sz="2600" dirty="0"/>
              <a:t>термин введен ЮНИСЕФ в конце ХХ в.</a:t>
            </a:r>
            <a:r>
              <a:rPr lang="ru-RU" dirty="0"/>
              <a:t>) </a:t>
            </a:r>
            <a:endParaRPr lang="ru-RU" dirty="0" smtClean="0"/>
          </a:p>
          <a:p>
            <a:pPr marL="82296" indent="0">
              <a:buNone/>
            </a:pPr>
            <a:r>
              <a:rPr lang="ru-RU" dirty="0" smtClean="0"/>
              <a:t>сокращения</a:t>
            </a:r>
            <a:r>
              <a:rPr lang="ru-RU" dirty="0"/>
              <a:t> численности детей, воспитывающихся в учреждениях </a:t>
            </a:r>
            <a:r>
              <a:rPr lang="ru-RU" dirty="0" smtClean="0"/>
              <a:t>для</a:t>
            </a:r>
            <a:r>
              <a:rPr lang="ru-RU" dirty="0"/>
              <a:t> </a:t>
            </a:r>
            <a:r>
              <a:rPr lang="ru-RU" dirty="0" smtClean="0"/>
              <a:t>детей-сирот</a:t>
            </a:r>
            <a:r>
              <a:rPr lang="ru-RU" dirty="0"/>
              <a:t>. </a:t>
            </a:r>
            <a:endParaRPr lang="ru-RU" dirty="0" smtClean="0"/>
          </a:p>
          <a:p>
            <a:pPr marL="82296" indent="0">
              <a:buNone/>
            </a:pPr>
            <a:r>
              <a:rPr lang="ru-RU" b="1" dirty="0" err="1" smtClean="0"/>
              <a:t>Деинституциализация</a:t>
            </a:r>
            <a:r>
              <a:rPr lang="ru-RU" dirty="0" smtClean="0"/>
              <a:t> </a:t>
            </a:r>
            <a:r>
              <a:rPr lang="ru-RU" dirty="0"/>
              <a:t>– процесс организации жизнедеятельности местных сообществ, при котором комплекс необходимых услуг функционирует так, чтобы люди с любыми, самыми сложными отличиями от «нормы» имели возможность без дискриминации определять свой образ жизни.</a:t>
            </a:r>
          </a:p>
          <a:p>
            <a:pPr marL="82296" indent="0">
              <a:buNone/>
            </a:pPr>
            <a:endParaRPr lang="ru-RU" dirty="0"/>
          </a:p>
        </p:txBody>
      </p:sp>
    </p:spTree>
    <p:extLst>
      <p:ext uri="{BB962C8B-B14F-4D97-AF65-F5344CB8AC3E}">
        <p14:creationId xmlns:p14="http://schemas.microsoft.com/office/powerpoint/2010/main" val="2238053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404664"/>
            <a:ext cx="7498080" cy="1012974"/>
          </a:xfrm>
        </p:spPr>
        <p:txBody>
          <a:bodyPr>
            <a:normAutofit fontScale="90000"/>
          </a:bodyPr>
          <a:lstStyle/>
          <a:p>
            <a:r>
              <a:rPr lang="ru-RU" dirty="0" smtClean="0"/>
              <a:t/>
            </a:r>
            <a:br>
              <a:rPr lang="ru-RU" dirty="0" smtClean="0"/>
            </a:br>
            <a:r>
              <a:rPr lang="ru-RU" dirty="0" smtClean="0"/>
              <a:t>О</a:t>
            </a:r>
            <a:r>
              <a:rPr lang="ru-RU" sz="3100" dirty="0" smtClean="0"/>
              <a:t>сновные</a:t>
            </a:r>
            <a:r>
              <a:rPr lang="ru-RU" sz="3100" dirty="0"/>
              <a:t> </a:t>
            </a:r>
            <a:r>
              <a:rPr lang="ru-RU" sz="3100" dirty="0" smtClean="0"/>
              <a:t>направления</a:t>
            </a:r>
            <a:r>
              <a:rPr lang="ru-RU" sz="3100" dirty="0"/>
              <a:t> </a:t>
            </a:r>
            <a:r>
              <a:rPr lang="ru-RU" sz="3100" dirty="0" err="1" smtClean="0"/>
              <a:t>деинституциализации</a:t>
            </a:r>
            <a:r>
              <a:rPr lang="ru-RU" sz="3100" dirty="0"/>
              <a:t> в России</a:t>
            </a:r>
            <a:r>
              <a:rPr lang="ru-RU" dirty="0"/>
              <a:t>. </a:t>
            </a:r>
            <a:br>
              <a:rPr lang="ru-RU" dirty="0"/>
            </a:br>
            <a:endParaRPr lang="ru-RU" dirty="0"/>
          </a:p>
        </p:txBody>
      </p:sp>
      <p:sp>
        <p:nvSpPr>
          <p:cNvPr id="3" name="Объект 2"/>
          <p:cNvSpPr>
            <a:spLocks noGrp="1"/>
          </p:cNvSpPr>
          <p:nvPr>
            <p:ph idx="1"/>
          </p:nvPr>
        </p:nvSpPr>
        <p:spPr>
          <a:xfrm>
            <a:off x="1435608" y="1484784"/>
            <a:ext cx="7498080" cy="4763616"/>
          </a:xfrm>
        </p:spPr>
        <p:txBody>
          <a:bodyPr>
            <a:normAutofit fontScale="85000" lnSpcReduction="20000"/>
          </a:bodyPr>
          <a:lstStyle/>
          <a:p>
            <a:pPr marL="82296" indent="0">
              <a:buNone/>
            </a:pPr>
            <a:r>
              <a:rPr lang="ru-RU" i="1" dirty="0"/>
              <a:t>Первое  направление  </a:t>
            </a:r>
            <a:r>
              <a:rPr lang="ru-RU" i="1" dirty="0" err="1" smtClean="0"/>
              <a:t>деинституциализации</a:t>
            </a:r>
            <a:r>
              <a:rPr lang="ru-RU" i="1" dirty="0" smtClean="0"/>
              <a:t>  </a:t>
            </a:r>
            <a:r>
              <a:rPr lang="ru-RU" dirty="0" smtClean="0"/>
              <a:t> профилактика </a:t>
            </a:r>
            <a:r>
              <a:rPr lang="ru-RU" dirty="0"/>
              <a:t>социального сиротства.</a:t>
            </a:r>
          </a:p>
          <a:p>
            <a:pPr marL="82296" indent="0">
              <a:buNone/>
            </a:pPr>
            <a:r>
              <a:rPr lang="ru-RU" dirty="0"/>
              <a:t>В настоящее время вектор развития социальной поддержки </a:t>
            </a:r>
            <a:r>
              <a:rPr lang="ru-RU" dirty="0" smtClean="0"/>
              <a:t>детей</a:t>
            </a:r>
            <a:r>
              <a:rPr lang="ru-RU" dirty="0"/>
              <a:t>, оставшихся без попечения родителей, смещается с экстренных </a:t>
            </a:r>
            <a:r>
              <a:rPr lang="ru-RU" dirty="0" smtClean="0"/>
              <a:t>мер</a:t>
            </a:r>
            <a:r>
              <a:rPr lang="ru-RU" dirty="0"/>
              <a:t> на превентивные меры, системную деятельность по сохранению семьи. </a:t>
            </a:r>
            <a:endParaRPr lang="ru-RU" dirty="0" smtClean="0"/>
          </a:p>
          <a:p>
            <a:pPr marL="82296" indent="0">
              <a:buNone/>
            </a:pPr>
            <a:r>
              <a:rPr lang="ru-RU" i="1" dirty="0" smtClean="0"/>
              <a:t>Второе  </a:t>
            </a:r>
            <a:r>
              <a:rPr lang="ru-RU" i="1" dirty="0"/>
              <a:t>направление  </a:t>
            </a:r>
            <a:r>
              <a:rPr lang="ru-RU" i="1" dirty="0" err="1" smtClean="0"/>
              <a:t>деинституциализации</a:t>
            </a:r>
            <a:r>
              <a:rPr lang="ru-RU" i="1" dirty="0" smtClean="0"/>
              <a:t>  </a:t>
            </a:r>
            <a:r>
              <a:rPr lang="ru-RU" dirty="0"/>
              <a:t>–  развитие </a:t>
            </a:r>
            <a:r>
              <a:rPr lang="ru-RU" dirty="0" smtClean="0"/>
              <a:t>семейного </a:t>
            </a:r>
            <a:r>
              <a:rPr lang="ru-RU" dirty="0"/>
              <a:t>устройства сирот. </a:t>
            </a:r>
          </a:p>
          <a:p>
            <a:pPr marL="82296" indent="0">
              <a:buNone/>
            </a:pPr>
            <a:r>
              <a:rPr lang="ru-RU" dirty="0"/>
              <a:t>Проводимая в настоящее время государственная политика </a:t>
            </a:r>
            <a:r>
              <a:rPr lang="ru-RU" dirty="0" smtClean="0"/>
              <a:t>направлена</a:t>
            </a:r>
            <a:r>
              <a:rPr lang="ru-RU" dirty="0"/>
              <a:t> на стимулирование граждан к принятию на воспитание в </a:t>
            </a:r>
            <a:r>
              <a:rPr lang="ru-RU" dirty="0" smtClean="0"/>
              <a:t>семью</a:t>
            </a:r>
            <a:r>
              <a:rPr lang="ru-RU" dirty="0"/>
              <a:t> детей, оставшихся без попечения родителей. </a:t>
            </a:r>
          </a:p>
          <a:p>
            <a:pPr marL="82296" indent="0">
              <a:buNone/>
            </a:pPr>
            <a:endParaRPr lang="ru-RU" dirty="0"/>
          </a:p>
          <a:p>
            <a:pPr marL="82296" indent="0">
              <a:buNone/>
            </a:pPr>
            <a:endParaRPr lang="ru-RU" dirty="0"/>
          </a:p>
        </p:txBody>
      </p:sp>
    </p:spTree>
    <p:extLst>
      <p:ext uri="{BB962C8B-B14F-4D97-AF65-F5344CB8AC3E}">
        <p14:creationId xmlns:p14="http://schemas.microsoft.com/office/powerpoint/2010/main" val="4246769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62074"/>
          </a:xfrm>
        </p:spPr>
        <p:txBody>
          <a:bodyPr>
            <a:normAutofit fontScale="90000"/>
          </a:bodyPr>
          <a:lstStyle/>
          <a:p>
            <a:endParaRPr lang="ru-RU" dirty="0"/>
          </a:p>
        </p:txBody>
      </p:sp>
      <p:sp>
        <p:nvSpPr>
          <p:cNvPr id="3" name="Объект 2"/>
          <p:cNvSpPr>
            <a:spLocks noGrp="1"/>
          </p:cNvSpPr>
          <p:nvPr>
            <p:ph idx="1"/>
          </p:nvPr>
        </p:nvSpPr>
        <p:spPr>
          <a:xfrm>
            <a:off x="1435608" y="980728"/>
            <a:ext cx="7498080" cy="5267672"/>
          </a:xfrm>
        </p:spPr>
        <p:txBody>
          <a:bodyPr>
            <a:normAutofit fontScale="70000" lnSpcReduction="20000"/>
          </a:bodyPr>
          <a:lstStyle/>
          <a:p>
            <a:pPr marL="82296" indent="0">
              <a:buNone/>
            </a:pPr>
            <a:r>
              <a:rPr lang="ru-RU" i="1" dirty="0"/>
              <a:t>Третье направление </a:t>
            </a:r>
            <a:r>
              <a:rPr lang="ru-RU" i="1" dirty="0" err="1" smtClean="0"/>
              <a:t>деинституциализации</a:t>
            </a:r>
            <a:r>
              <a:rPr lang="ru-RU" i="1" dirty="0" smtClean="0"/>
              <a:t> </a:t>
            </a:r>
            <a:r>
              <a:rPr lang="ru-RU" dirty="0"/>
              <a:t>– </a:t>
            </a:r>
            <a:r>
              <a:rPr lang="ru-RU" dirty="0" smtClean="0"/>
              <a:t>реформирование </a:t>
            </a:r>
            <a:r>
              <a:rPr lang="ru-RU" dirty="0" err="1"/>
              <a:t>интернатных</a:t>
            </a:r>
            <a:r>
              <a:rPr lang="ru-RU" dirty="0"/>
              <a:t> учреждений. </a:t>
            </a:r>
          </a:p>
          <a:p>
            <a:pPr marL="82296" indent="0">
              <a:buNone/>
            </a:pPr>
            <a:r>
              <a:rPr lang="ru-RU" dirty="0"/>
              <a:t>Задача </a:t>
            </a:r>
            <a:r>
              <a:rPr lang="ru-RU" dirty="0" err="1" smtClean="0"/>
              <a:t>деинституциализации</a:t>
            </a:r>
            <a:r>
              <a:rPr lang="ru-RU" dirty="0"/>
              <a:t> ведет к принятию мер как по </a:t>
            </a:r>
            <a:r>
              <a:rPr lang="ru-RU" dirty="0" smtClean="0"/>
              <a:t>оптимизации</a:t>
            </a:r>
            <a:r>
              <a:rPr lang="ru-RU" dirty="0"/>
              <a:t> сети организаций для  детей-сирот (ликвидация, </a:t>
            </a:r>
            <a:r>
              <a:rPr lang="ru-RU" dirty="0" smtClean="0"/>
              <a:t>перепрофилирование),</a:t>
            </a:r>
            <a:r>
              <a:rPr lang="ru-RU" dirty="0"/>
              <a:t> так и к совершенствованию процесса воспитания </a:t>
            </a:r>
            <a:r>
              <a:rPr lang="ru-RU" dirty="0" smtClean="0"/>
              <a:t>и</a:t>
            </a:r>
            <a:r>
              <a:rPr lang="ru-RU" dirty="0"/>
              <a:t> обучения детей в детских домах и интернатах, </a:t>
            </a:r>
            <a:r>
              <a:rPr lang="ru-RU" dirty="0" smtClean="0"/>
              <a:t>изменению</a:t>
            </a:r>
            <a:r>
              <a:rPr lang="ru-RU" dirty="0"/>
              <a:t> задач и </a:t>
            </a:r>
            <a:r>
              <a:rPr lang="ru-RU" dirty="0" smtClean="0"/>
              <a:t>содержания</a:t>
            </a:r>
            <a:r>
              <a:rPr lang="ru-RU" dirty="0"/>
              <a:t> работы сотрудников </a:t>
            </a:r>
            <a:endParaRPr lang="ru-RU" dirty="0" smtClean="0"/>
          </a:p>
          <a:p>
            <a:pPr marL="82296" indent="0">
              <a:buNone/>
            </a:pPr>
            <a:r>
              <a:rPr lang="ru-RU" i="1" dirty="0"/>
              <a:t>Четвертое направление </a:t>
            </a:r>
            <a:r>
              <a:rPr lang="ru-RU" i="1" dirty="0" err="1" smtClean="0"/>
              <a:t>деинституциализации</a:t>
            </a:r>
            <a:r>
              <a:rPr lang="ru-RU" i="1" dirty="0" smtClean="0"/>
              <a:t> </a:t>
            </a:r>
            <a:r>
              <a:rPr lang="ru-RU" dirty="0"/>
              <a:t>– </a:t>
            </a:r>
            <a:r>
              <a:rPr lang="ru-RU" dirty="0" err="1" smtClean="0"/>
              <a:t>постинтернатное</a:t>
            </a:r>
            <a:r>
              <a:rPr lang="ru-RU" dirty="0" smtClean="0"/>
              <a:t> </a:t>
            </a:r>
            <a:r>
              <a:rPr lang="ru-RU" dirty="0"/>
              <a:t>сопровождение выпускников. </a:t>
            </a:r>
            <a:r>
              <a:rPr lang="ru-RU" dirty="0" smtClean="0"/>
              <a:t>С</a:t>
            </a:r>
            <a:r>
              <a:rPr lang="ru-RU" dirty="0"/>
              <a:t> целью </a:t>
            </a:r>
            <a:r>
              <a:rPr lang="ru-RU" dirty="0" err="1"/>
              <a:t>постинтернатного</a:t>
            </a:r>
            <a:r>
              <a:rPr lang="ru-RU" dirty="0"/>
              <a:t> сопровождения выпускников в </a:t>
            </a:r>
            <a:r>
              <a:rPr lang="ru-RU" dirty="0" smtClean="0"/>
              <a:t>социальных</a:t>
            </a:r>
            <a:r>
              <a:rPr lang="ru-RU" dirty="0"/>
              <a:t>  учреждениях    </a:t>
            </a:r>
            <a:r>
              <a:rPr lang="ru-RU" dirty="0" smtClean="0"/>
              <a:t>появляются</a:t>
            </a:r>
            <a:r>
              <a:rPr lang="ru-RU" dirty="0"/>
              <a:t>  структуры </a:t>
            </a:r>
            <a:r>
              <a:rPr lang="ru-RU" dirty="0" smtClean="0"/>
              <a:t> </a:t>
            </a:r>
            <a:r>
              <a:rPr lang="ru-RU" dirty="0" err="1" smtClean="0"/>
              <a:t>постинтернатной</a:t>
            </a:r>
            <a:r>
              <a:rPr lang="ru-RU" dirty="0"/>
              <a:t> адаптации и сопровождения: центр социальной </a:t>
            </a:r>
            <a:r>
              <a:rPr lang="ru-RU" dirty="0" smtClean="0"/>
              <a:t>адаптации</a:t>
            </a:r>
            <a:r>
              <a:rPr lang="ru-RU" dirty="0"/>
              <a:t>,  служба </a:t>
            </a:r>
            <a:r>
              <a:rPr lang="ru-RU" dirty="0" err="1"/>
              <a:t>постинтернатного</a:t>
            </a:r>
            <a:r>
              <a:rPr lang="ru-RU" dirty="0"/>
              <a:t> сопровождения, </a:t>
            </a:r>
            <a:r>
              <a:rPr lang="ru-RU" dirty="0" err="1" smtClean="0"/>
              <a:t>постинтернатная</a:t>
            </a:r>
            <a:r>
              <a:rPr lang="ru-RU" dirty="0"/>
              <a:t> </a:t>
            </a:r>
            <a:r>
              <a:rPr lang="ru-RU" dirty="0" smtClean="0"/>
              <a:t>группа</a:t>
            </a:r>
            <a:r>
              <a:rPr lang="ru-RU" dirty="0"/>
              <a:t>, семейный центр, молодежный дом, </a:t>
            </a:r>
            <a:endParaRPr lang="ru-RU" dirty="0" smtClean="0"/>
          </a:p>
          <a:p>
            <a:pPr marL="82296" indent="0">
              <a:buNone/>
            </a:pPr>
            <a:r>
              <a:rPr lang="ru-RU" dirty="0" smtClean="0"/>
              <a:t>социальная</a:t>
            </a:r>
            <a:r>
              <a:rPr lang="ru-RU" dirty="0"/>
              <a:t> гостиница. </a:t>
            </a:r>
          </a:p>
          <a:p>
            <a:pPr marL="82296" indent="0">
              <a:buNone/>
            </a:pPr>
            <a:endParaRPr lang="ru-RU" dirty="0"/>
          </a:p>
        </p:txBody>
      </p:sp>
    </p:spTree>
    <p:extLst>
      <p:ext uri="{BB962C8B-B14F-4D97-AF65-F5344CB8AC3E}">
        <p14:creationId xmlns:p14="http://schemas.microsoft.com/office/powerpoint/2010/main" val="571537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634082"/>
          </a:xfrm>
        </p:spPr>
        <p:txBody>
          <a:bodyPr>
            <a:normAutofit fontScale="90000"/>
          </a:bodyPr>
          <a:lstStyle/>
          <a:p>
            <a:r>
              <a:rPr lang="ru-RU" sz="3200" u="sng" dirty="0" smtClean="0"/>
              <a:t/>
            </a:r>
            <a:br>
              <a:rPr lang="ru-RU" sz="3200" u="sng" dirty="0" smtClean="0"/>
            </a:br>
            <a:r>
              <a:rPr lang="ru-RU" sz="3200" dirty="0" smtClean="0"/>
              <a:t>Общинное </a:t>
            </a:r>
            <a:r>
              <a:rPr lang="ru-RU" sz="3200" dirty="0"/>
              <a:t>попечение</a:t>
            </a:r>
            <a:br>
              <a:rPr lang="ru-RU" sz="3200" dirty="0"/>
            </a:br>
            <a:endParaRPr lang="ru-RU" sz="3200" dirty="0"/>
          </a:p>
        </p:txBody>
      </p:sp>
      <p:sp>
        <p:nvSpPr>
          <p:cNvPr id="3" name="Объект 2"/>
          <p:cNvSpPr>
            <a:spLocks noGrp="1"/>
          </p:cNvSpPr>
          <p:nvPr>
            <p:ph idx="1"/>
          </p:nvPr>
        </p:nvSpPr>
        <p:spPr>
          <a:xfrm>
            <a:off x="1435608" y="1124744"/>
            <a:ext cx="7498080" cy="5123656"/>
          </a:xfrm>
        </p:spPr>
        <p:txBody>
          <a:bodyPr>
            <a:normAutofit fontScale="70000" lnSpcReduction="20000"/>
          </a:bodyPr>
          <a:lstStyle/>
          <a:p>
            <a:r>
              <a:rPr lang="ru-RU" dirty="0" smtClean="0"/>
              <a:t>В дохристианское время- община заботилась о детях своих умерших граждан «всем миром». </a:t>
            </a:r>
          </a:p>
          <a:p>
            <a:pPr marL="82296" indent="0">
              <a:buNone/>
            </a:pPr>
            <a:r>
              <a:rPr lang="ru-RU" dirty="0" smtClean="0"/>
              <a:t>«</a:t>
            </a:r>
            <a:r>
              <a:rPr lang="ru-RU" dirty="0" err="1" smtClean="0"/>
              <a:t>Велесова</a:t>
            </a:r>
            <a:r>
              <a:rPr lang="ru-RU" dirty="0"/>
              <a:t> книга» </a:t>
            </a:r>
            <a:r>
              <a:rPr lang="ru-RU" dirty="0" smtClean="0"/>
              <a:t>(особое  </a:t>
            </a:r>
            <a:r>
              <a:rPr lang="ru-RU" dirty="0"/>
              <a:t>внимание  уделяется  воспитанию  у  детей  навыков </a:t>
            </a:r>
            <a:r>
              <a:rPr lang="ru-RU" dirty="0" smtClean="0"/>
              <a:t>трудолюбия</a:t>
            </a:r>
            <a:r>
              <a:rPr lang="ru-RU" dirty="0"/>
              <a:t>,  понимания  необходимости  помнить  своих  предков,  держаться  </a:t>
            </a:r>
            <a:r>
              <a:rPr lang="ru-RU" dirty="0" smtClean="0"/>
              <a:t>сообща) </a:t>
            </a:r>
          </a:p>
          <a:p>
            <a:pPr marL="82296" indent="0">
              <a:buNone/>
            </a:pPr>
            <a:r>
              <a:rPr lang="ru-RU" dirty="0" smtClean="0"/>
              <a:t>скудельницы</a:t>
            </a:r>
          </a:p>
          <a:p>
            <a:pPr marL="82296" indent="0">
              <a:buNone/>
            </a:pPr>
            <a:r>
              <a:rPr lang="ru-RU" dirty="0" smtClean="0"/>
              <a:t>«</a:t>
            </a:r>
            <a:r>
              <a:rPr lang="ru-RU" dirty="0" err="1" smtClean="0"/>
              <a:t>Приймачество</a:t>
            </a:r>
            <a:r>
              <a:rPr lang="ru-RU" dirty="0" smtClean="0"/>
              <a:t>», «помочи»</a:t>
            </a:r>
          </a:p>
          <a:p>
            <a:pPr marL="82296" indent="0">
              <a:buNone/>
            </a:pPr>
            <a:r>
              <a:rPr lang="ru-RU" dirty="0" smtClean="0"/>
              <a:t>«</a:t>
            </a:r>
            <a:r>
              <a:rPr lang="ru-RU" dirty="0" err="1" smtClean="0"/>
              <a:t>выхованец</a:t>
            </a:r>
            <a:r>
              <a:rPr lang="ru-RU" dirty="0" smtClean="0"/>
              <a:t>», «</a:t>
            </a:r>
            <a:r>
              <a:rPr lang="ru-RU" dirty="0" err="1" smtClean="0"/>
              <a:t>годованец</a:t>
            </a:r>
            <a:r>
              <a:rPr lang="ru-RU" dirty="0" smtClean="0"/>
              <a:t>»</a:t>
            </a:r>
          </a:p>
          <a:p>
            <a:pPr marL="82296" indent="0">
              <a:buNone/>
            </a:pPr>
            <a:r>
              <a:rPr lang="ru-RU" dirty="0" smtClean="0"/>
              <a:t>подаяние как форма помощи </a:t>
            </a:r>
          </a:p>
          <a:p>
            <a:pPr marL="82296" indent="0">
              <a:buNone/>
            </a:pPr>
            <a:r>
              <a:rPr lang="ru-RU" dirty="0" smtClean="0"/>
              <a:t>основной принцип – </a:t>
            </a:r>
            <a:r>
              <a:rPr lang="ru-RU" i="1" dirty="0" err="1" smtClean="0"/>
              <a:t>реципрокация</a:t>
            </a:r>
            <a:r>
              <a:rPr lang="ru-RU" i="1" dirty="0" smtClean="0"/>
              <a:t> («ты мне – я </a:t>
            </a:r>
            <a:r>
              <a:rPr lang="ru-RU" i="1" dirty="0"/>
              <a:t>тебе») </a:t>
            </a:r>
            <a:endParaRPr lang="ru-RU" i="1" dirty="0" smtClean="0"/>
          </a:p>
          <a:p>
            <a:pPr marL="82296" indent="0">
              <a:buNone/>
            </a:pPr>
            <a:r>
              <a:rPr lang="ru-RU" dirty="0" smtClean="0"/>
              <a:t>Общинный </a:t>
            </a:r>
            <a:r>
              <a:rPr lang="ru-RU" dirty="0"/>
              <a:t>образ жизни воспитывал у славян такие черты, как коллективизм, корпоративность. </a:t>
            </a:r>
            <a:r>
              <a:rPr lang="ru-RU" dirty="0" smtClean="0"/>
              <a:t>Они  </a:t>
            </a:r>
            <a:r>
              <a:rPr lang="ru-RU" dirty="0"/>
              <a:t>помогали,  зная,  случись  что,  помогут  им.  И  эта  уверенность  была  главным  стимулом  к </a:t>
            </a:r>
            <a:r>
              <a:rPr lang="ru-RU" dirty="0" smtClean="0"/>
              <a:t>оказанию </a:t>
            </a:r>
            <a:r>
              <a:rPr lang="ru-RU" dirty="0"/>
              <a:t>помощи. </a:t>
            </a:r>
            <a:endParaRPr lang="ru-RU" dirty="0" smtClean="0"/>
          </a:p>
          <a:p>
            <a:endParaRPr lang="ru-RU" dirty="0" smtClean="0"/>
          </a:p>
          <a:p>
            <a:endParaRPr lang="ru-RU" dirty="0" smtClean="0"/>
          </a:p>
          <a:p>
            <a:endParaRPr lang="ru-RU" dirty="0"/>
          </a:p>
          <a:p>
            <a:pPr marL="82296" indent="0">
              <a:buNone/>
            </a:pPr>
            <a:endParaRPr lang="ru-RU" dirty="0"/>
          </a:p>
        </p:txBody>
      </p:sp>
    </p:spTree>
    <p:extLst>
      <p:ext uri="{BB962C8B-B14F-4D97-AF65-F5344CB8AC3E}">
        <p14:creationId xmlns:p14="http://schemas.microsoft.com/office/powerpoint/2010/main" val="3750323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06090"/>
          </a:xfrm>
        </p:spPr>
        <p:txBody>
          <a:bodyPr>
            <a:normAutofit fontScale="90000"/>
          </a:bodyPr>
          <a:lstStyle/>
          <a:p>
            <a:r>
              <a:rPr lang="ru-RU" dirty="0" smtClean="0"/>
              <a:t/>
            </a:r>
            <a:br>
              <a:rPr lang="ru-RU" dirty="0" smtClean="0"/>
            </a:br>
            <a:r>
              <a:rPr lang="ru-RU" sz="4000" dirty="0" smtClean="0"/>
              <a:t>Частное </a:t>
            </a:r>
            <a:r>
              <a:rPr lang="ru-RU" sz="4000" dirty="0"/>
              <a:t>и христианское </a:t>
            </a:r>
            <a:r>
              <a:rPr lang="ru-RU" sz="4000" dirty="0" smtClean="0"/>
              <a:t>попечение</a:t>
            </a:r>
            <a:r>
              <a:rPr lang="ru-RU" sz="4000" dirty="0"/>
              <a:t/>
            </a:r>
            <a:br>
              <a:rPr lang="ru-RU" sz="4000" dirty="0"/>
            </a:br>
            <a:endParaRPr lang="ru-RU" sz="4000" dirty="0"/>
          </a:p>
        </p:txBody>
      </p:sp>
      <p:sp>
        <p:nvSpPr>
          <p:cNvPr id="3" name="Объект 2"/>
          <p:cNvSpPr>
            <a:spLocks noGrp="1"/>
          </p:cNvSpPr>
          <p:nvPr>
            <p:ph idx="1"/>
          </p:nvPr>
        </p:nvSpPr>
        <p:spPr>
          <a:xfrm>
            <a:off x="1435608" y="1196752"/>
            <a:ext cx="7498080" cy="5051648"/>
          </a:xfrm>
        </p:spPr>
        <p:txBody>
          <a:bodyPr>
            <a:normAutofit fontScale="70000" lnSpcReduction="20000"/>
          </a:bodyPr>
          <a:lstStyle/>
          <a:p>
            <a:r>
              <a:rPr lang="ru-RU" dirty="0"/>
              <a:t>После крещения на Руси (988 год) церковь постепенно начинает брать на себя то, что раньше регулировалось обычным правом. Начинает приобретать все большее распространение христианская семейная мораль. Христианское попечение  (Великий князь Владимир I поручил в 996 году общественное призрение, куда входила и помощь сиротам, попечению и надзору духовенства. Великий князь Ярослав учредил сиротское училище, где призревал и обучал своим иждивением 300 юношей. Призрение бедных и страждущих, в том числе и детей, рассматривал как одну из главнейших обязанностей и Владимир Мономах. В своей Духовной Детям он завещал защищать сироту и призывал: «Всего же паче убогих не забывайте, но елико могущее по силе кормите, снабдите сироту». В те далекие времена, когда еще не существовало единого государства Российского, призрение детей-сирот было частным делом князей, либо возлагалось княжеским государством на </a:t>
            </a:r>
            <a:r>
              <a:rPr lang="ru-RU" dirty="0" smtClean="0"/>
              <a:t>церковь</a:t>
            </a:r>
            <a:endParaRPr lang="ru-RU" dirty="0"/>
          </a:p>
        </p:txBody>
      </p:sp>
    </p:spTree>
    <p:extLst>
      <p:ext uri="{BB962C8B-B14F-4D97-AF65-F5344CB8AC3E}">
        <p14:creationId xmlns:p14="http://schemas.microsoft.com/office/powerpoint/2010/main" val="63165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06090"/>
          </a:xfrm>
        </p:spPr>
        <p:txBody>
          <a:bodyPr>
            <a:normAutofit/>
          </a:bodyPr>
          <a:lstStyle/>
          <a:p>
            <a:r>
              <a:rPr lang="ru-RU" sz="3200" dirty="0" err="1" smtClean="0"/>
              <a:t>Частно</a:t>
            </a:r>
            <a:r>
              <a:rPr lang="ru-RU" sz="3200" dirty="0" smtClean="0"/>
              <a:t>-государственное призрение</a:t>
            </a:r>
            <a:endParaRPr lang="ru-RU" sz="3200" dirty="0"/>
          </a:p>
        </p:txBody>
      </p:sp>
      <p:sp>
        <p:nvSpPr>
          <p:cNvPr id="3" name="Объект 2"/>
          <p:cNvSpPr>
            <a:spLocks noGrp="1"/>
          </p:cNvSpPr>
          <p:nvPr>
            <p:ph idx="1"/>
          </p:nvPr>
        </p:nvSpPr>
        <p:spPr>
          <a:xfrm>
            <a:off x="1435608" y="908720"/>
            <a:ext cx="7498080" cy="5339680"/>
          </a:xfrm>
        </p:spPr>
        <p:txBody>
          <a:bodyPr>
            <a:normAutofit fontScale="62500" lnSpcReduction="20000"/>
          </a:bodyPr>
          <a:lstStyle/>
          <a:p>
            <a:r>
              <a:rPr lang="ru-RU" dirty="0"/>
              <a:t>В царствование Ивана IV в круг задач государственного правления, осуществляемого с помощью </a:t>
            </a:r>
            <a:r>
              <a:rPr lang="ru-RU" u="sng" dirty="0"/>
              <a:t>приказов</a:t>
            </a:r>
            <a:r>
              <a:rPr lang="ru-RU" dirty="0"/>
              <a:t>, входило и призрение бедных и страждущих, куда входили и дети-сироты. В начале XVII века в трудное и «смутное» время особенно заботился о вдовах и сиротах без различия их подданства и вероисповедания Борис Годунов. Он «не щадил никаких средств и ежедневно раздавал в Москве огромные деньги бедным». </a:t>
            </a:r>
            <a:endParaRPr lang="ru-RU" dirty="0" smtClean="0"/>
          </a:p>
          <a:p>
            <a:r>
              <a:rPr lang="ru-RU" dirty="0" smtClean="0"/>
              <a:t>В </a:t>
            </a:r>
            <a:r>
              <a:rPr lang="ru-RU" dirty="0"/>
              <a:t>середине XVII века при царе Алексее Михайловиче получила свое дальнейшее развитие идея постепенного сосредоточения призрения в руках власти гражданской. В это время были созданы </a:t>
            </a:r>
            <a:r>
              <a:rPr lang="ru-RU" u="sng" dirty="0"/>
              <a:t>приказы</a:t>
            </a:r>
            <a:r>
              <a:rPr lang="ru-RU" dirty="0"/>
              <a:t>, специально занимавшиеся призрением бедных и </a:t>
            </a:r>
            <a:r>
              <a:rPr lang="ru-RU" dirty="0" smtClean="0"/>
              <a:t>сирот попечение)</a:t>
            </a:r>
            <a:endParaRPr lang="ru-RU" dirty="0"/>
          </a:p>
          <a:p>
            <a:r>
              <a:rPr lang="ru-RU" dirty="0"/>
              <a:t>В 1682 году был подготовлен проект Указа, где из общего числа нищих выделялись нищие безродные дети. Здесь же впервые ставился вопрос об открытии для них специальных домов с целью обучения их грамоте и ремеслам, наукам, которые «зело и во всяких случаях нужны и потребны».</a:t>
            </a:r>
          </a:p>
          <a:p>
            <a:endParaRPr lang="ru-RU" dirty="0" smtClean="0"/>
          </a:p>
          <a:p>
            <a:endParaRPr lang="ru-RU" dirty="0"/>
          </a:p>
        </p:txBody>
      </p:sp>
    </p:spTree>
    <p:extLst>
      <p:ext uri="{BB962C8B-B14F-4D97-AF65-F5344CB8AC3E}">
        <p14:creationId xmlns:p14="http://schemas.microsoft.com/office/powerpoint/2010/main" val="237270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06090"/>
          </a:xfrm>
        </p:spPr>
        <p:txBody>
          <a:bodyPr>
            <a:normAutofit fontScale="90000"/>
          </a:bodyPr>
          <a:lstStyle/>
          <a:p>
            <a:r>
              <a:rPr lang="ru-RU" dirty="0" smtClean="0"/>
              <a:t>Государственное попечение</a:t>
            </a:r>
            <a:endParaRPr lang="ru-RU" dirty="0"/>
          </a:p>
        </p:txBody>
      </p:sp>
      <p:sp>
        <p:nvSpPr>
          <p:cNvPr id="3" name="Объект 2"/>
          <p:cNvSpPr>
            <a:spLocks noGrp="1"/>
          </p:cNvSpPr>
          <p:nvPr>
            <p:ph idx="1"/>
          </p:nvPr>
        </p:nvSpPr>
        <p:spPr>
          <a:xfrm>
            <a:off x="1435608" y="1196752"/>
            <a:ext cx="7498080" cy="5051648"/>
          </a:xfrm>
        </p:spPr>
        <p:txBody>
          <a:bodyPr>
            <a:normAutofit fontScale="70000" lnSpcReduction="20000"/>
          </a:bodyPr>
          <a:lstStyle/>
          <a:p>
            <a:r>
              <a:rPr lang="ru-RU" dirty="0" smtClean="0"/>
              <a:t>История </a:t>
            </a:r>
            <a:r>
              <a:rPr lang="ru-RU" dirty="0"/>
              <a:t>призрения сирот в России как </a:t>
            </a:r>
            <a:r>
              <a:rPr lang="ru-RU" u="sng" dirty="0"/>
              <a:t>государственная проблема </a:t>
            </a:r>
            <a:r>
              <a:rPr lang="ru-RU" dirty="0"/>
              <a:t>начинается с XVIII века. Законодательная база призрения сирот была заложена в период реформ Петра I. Именно в это время появились первые воспитательные учреждения для незаконнорожденных, «зазорных» детей, которые рассматривались Петром I как «годная для государства рабочая сила</a:t>
            </a:r>
            <a:r>
              <a:rPr lang="ru-RU" dirty="0" smtClean="0"/>
              <a:t>».</a:t>
            </a:r>
            <a:r>
              <a:rPr lang="ru-RU" dirty="0"/>
              <a:t> </a:t>
            </a:r>
            <a:endParaRPr lang="ru-RU" dirty="0" smtClean="0"/>
          </a:p>
          <a:p>
            <a:r>
              <a:rPr lang="ru-RU" dirty="0" smtClean="0"/>
              <a:t>Попечение </a:t>
            </a:r>
            <a:r>
              <a:rPr lang="ru-RU" dirty="0"/>
              <a:t>о детях-сиротах с помощью специальных детских учреждений, берет свое начало с 1706 года, когда Новгородский митрополит Иов построил по собственной инициативе и за собственные средства в </a:t>
            </a:r>
            <a:r>
              <a:rPr lang="ru-RU" dirty="0" err="1"/>
              <a:t>Холмово</a:t>
            </a:r>
            <a:r>
              <a:rPr lang="ru-RU" dirty="0"/>
              <a:t>-Успенском монастыре «</a:t>
            </a:r>
            <a:r>
              <a:rPr lang="ru-RU" dirty="0" err="1"/>
              <a:t>сиропитательницу</a:t>
            </a:r>
            <a:r>
              <a:rPr lang="ru-RU" dirty="0"/>
              <a:t>» для «зазорных» младенцев. Тем самым он положил начало истории подобного рода заведений, к помощи которых прибегали и много позже</a:t>
            </a:r>
            <a:endParaRPr lang="ru-RU" dirty="0" smtClean="0"/>
          </a:p>
          <a:p>
            <a:endParaRPr lang="ru-RU" dirty="0"/>
          </a:p>
          <a:p>
            <a:endParaRPr lang="ru-RU" dirty="0"/>
          </a:p>
        </p:txBody>
      </p:sp>
    </p:spTree>
    <p:extLst>
      <p:ext uri="{BB962C8B-B14F-4D97-AF65-F5344CB8AC3E}">
        <p14:creationId xmlns:p14="http://schemas.microsoft.com/office/powerpoint/2010/main" val="2548309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50106"/>
          </a:xfrm>
        </p:spPr>
        <p:txBody>
          <a:bodyPr/>
          <a:lstStyle/>
          <a:p>
            <a:endParaRPr lang="ru-RU" dirty="0"/>
          </a:p>
        </p:txBody>
      </p:sp>
      <p:sp>
        <p:nvSpPr>
          <p:cNvPr id="3" name="Объект 2"/>
          <p:cNvSpPr>
            <a:spLocks noGrp="1"/>
          </p:cNvSpPr>
          <p:nvPr>
            <p:ph idx="1"/>
          </p:nvPr>
        </p:nvSpPr>
        <p:spPr>
          <a:xfrm>
            <a:off x="1435608" y="1340768"/>
            <a:ext cx="7498080" cy="4907632"/>
          </a:xfrm>
        </p:spPr>
        <p:txBody>
          <a:bodyPr>
            <a:normAutofit fontScale="92500" lnSpcReduction="20000"/>
          </a:bodyPr>
          <a:lstStyle/>
          <a:p>
            <a:pPr marL="82296" indent="0">
              <a:buNone/>
            </a:pPr>
            <a:r>
              <a:rPr lang="ru-RU" dirty="0" smtClean="0"/>
              <a:t>Петр </a:t>
            </a:r>
            <a:r>
              <a:rPr lang="ru-RU" dirty="0"/>
              <a:t>I своим Указом от 4 ноября 1715 года предписал устраивать в Москве и других городах </a:t>
            </a:r>
            <a:r>
              <a:rPr lang="ru-RU" dirty="0" err="1"/>
              <a:t>гошпитали</a:t>
            </a:r>
            <a:r>
              <a:rPr lang="ru-RU" dirty="0"/>
              <a:t> «для зазорных младенцев, которые жены и девки рожают беззаконно и стыда ради </a:t>
            </a:r>
            <a:r>
              <a:rPr lang="ru-RU" dirty="0" err="1"/>
              <a:t>отметывают</a:t>
            </a:r>
            <a:r>
              <a:rPr lang="ru-RU" dirty="0"/>
              <a:t> в разные места, от чего иные младенцы </a:t>
            </a:r>
            <a:r>
              <a:rPr lang="ru-RU" dirty="0" err="1"/>
              <a:t>безгодно</a:t>
            </a:r>
            <a:r>
              <a:rPr lang="ru-RU" dirty="0"/>
              <a:t> помирают, а иные от тех же, кои рожают, и умерщвляются». И «чтобы зазорных младенцев в непристойные места не </a:t>
            </a:r>
            <a:r>
              <a:rPr lang="ru-RU" dirty="0" err="1"/>
              <a:t>отметывали</a:t>
            </a:r>
            <a:r>
              <a:rPr lang="ru-RU" dirty="0"/>
              <a:t>, но приносили бы к вышеозначенным </a:t>
            </a:r>
            <a:r>
              <a:rPr lang="ru-RU" dirty="0" err="1"/>
              <a:t>гошпиталям</a:t>
            </a:r>
            <a:r>
              <a:rPr lang="ru-RU" dirty="0"/>
              <a:t> и клали </a:t>
            </a:r>
            <a:r>
              <a:rPr lang="ru-RU" dirty="0" err="1"/>
              <a:t>потайно</a:t>
            </a:r>
            <a:r>
              <a:rPr lang="ru-RU" dirty="0"/>
              <a:t> в окно через какое закрытие, дабы приносимых лиц не было видно</a:t>
            </a:r>
          </a:p>
        </p:txBody>
      </p:sp>
    </p:spTree>
    <p:extLst>
      <p:ext uri="{BB962C8B-B14F-4D97-AF65-F5344CB8AC3E}">
        <p14:creationId xmlns:p14="http://schemas.microsoft.com/office/powerpoint/2010/main" val="2467282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346050"/>
          </a:xfrm>
        </p:spPr>
        <p:txBody>
          <a:bodyPr>
            <a:normAutofit fontScale="90000"/>
          </a:bodyPr>
          <a:lstStyle/>
          <a:p>
            <a:endParaRPr lang="ru-RU" dirty="0"/>
          </a:p>
        </p:txBody>
      </p:sp>
      <p:sp>
        <p:nvSpPr>
          <p:cNvPr id="3" name="Объект 2"/>
          <p:cNvSpPr>
            <a:spLocks noGrp="1"/>
          </p:cNvSpPr>
          <p:nvPr>
            <p:ph idx="1"/>
          </p:nvPr>
        </p:nvSpPr>
        <p:spPr>
          <a:xfrm>
            <a:off x="1435608" y="692696"/>
            <a:ext cx="7498080" cy="5555704"/>
          </a:xfrm>
        </p:spPr>
        <p:txBody>
          <a:bodyPr>
            <a:noAutofit/>
          </a:bodyPr>
          <a:lstStyle/>
          <a:p>
            <a:r>
              <a:rPr lang="ru-RU" sz="2000" dirty="0" smtClean="0"/>
              <a:t>Заметное </a:t>
            </a:r>
            <a:r>
              <a:rPr lang="ru-RU" sz="2000" dirty="0"/>
              <a:t>место в деятельности Екатерины II занимает создание специальных учреждений для оставшихся без семьи, брошенных детей.</a:t>
            </a:r>
          </a:p>
          <a:p>
            <a:r>
              <a:rPr lang="ru-RU" sz="2000" dirty="0"/>
              <a:t>Цель создания Воспитательных домов сводилась к тому, чтобы истребить злодейства, воспитывать детей с выгодой и пользой, уменьшить нищенство. Манифест Екатерины II призывал также создавать «</a:t>
            </a:r>
            <a:r>
              <a:rPr lang="ru-RU" sz="2000" dirty="0" err="1"/>
              <a:t>сиропитательницы</a:t>
            </a:r>
            <a:r>
              <a:rPr lang="ru-RU" sz="2000" dirty="0"/>
              <a:t>» и в других городах. </a:t>
            </a:r>
            <a:endParaRPr lang="ru-RU" sz="2000" dirty="0" smtClean="0"/>
          </a:p>
          <a:p>
            <a:r>
              <a:rPr lang="ru-RU" sz="2000" dirty="0" smtClean="0"/>
              <a:t>Открытие </a:t>
            </a:r>
            <a:r>
              <a:rPr lang="ru-RU" sz="2000" dirty="0"/>
              <a:t>Московского Воспитательного Дома состоялось 21 апреля 1764 года. В нем надлежало создать совершенно «новую породу людей», детей-граждан, способных служить отечеству делами рук своих в различных искусствах и ремеслах. Вот почему так много внимания уделялось не только организационной его части, но и процессу воспитания находящихся там детей. </a:t>
            </a:r>
          </a:p>
        </p:txBody>
      </p:sp>
    </p:spTree>
    <p:extLst>
      <p:ext uri="{BB962C8B-B14F-4D97-AF65-F5344CB8AC3E}">
        <p14:creationId xmlns:p14="http://schemas.microsoft.com/office/powerpoint/2010/main" val="2251575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274042"/>
          </a:xfrm>
        </p:spPr>
        <p:txBody>
          <a:bodyPr>
            <a:normAutofit fontScale="90000"/>
          </a:bodyPr>
          <a:lstStyle/>
          <a:p>
            <a:endParaRPr lang="ru-RU" dirty="0"/>
          </a:p>
        </p:txBody>
      </p:sp>
      <p:sp>
        <p:nvSpPr>
          <p:cNvPr id="3" name="Объект 2"/>
          <p:cNvSpPr>
            <a:spLocks noGrp="1"/>
          </p:cNvSpPr>
          <p:nvPr>
            <p:ph idx="1"/>
          </p:nvPr>
        </p:nvSpPr>
        <p:spPr>
          <a:xfrm>
            <a:off x="1435608" y="764704"/>
            <a:ext cx="7498080" cy="5483696"/>
          </a:xfrm>
        </p:spPr>
        <p:txBody>
          <a:bodyPr>
            <a:normAutofit fontScale="55000" lnSpcReduction="20000"/>
          </a:bodyPr>
          <a:lstStyle/>
          <a:p>
            <a:r>
              <a:rPr lang="ru-RU" dirty="0"/>
              <a:t>11 октября 1803 года появился Указ, дозволяющий бездетным дворянам усыновлять ближайших законнорожденных родственников через передачу им при жизни фамилии и герба и оставление по смерти в наследство недвижимого имущества. Усыновленные дети признавались как бы родными «во всех наследственных линиях и не могли быть отчуждаемы от прав, присвоенных общими узаконениями равным степеням родства».</a:t>
            </a:r>
          </a:p>
          <a:p>
            <a:r>
              <a:rPr lang="ru-RU" dirty="0"/>
              <a:t>Кроме опеки и усыновления в России, примерно с XIX века, начал вводиться патронат и патронаж, то есть «помещение беспризорных детей, больных и других лиц, нуждающихся в заботливом домашнем уходе, в частные семьи». Появляется понятие «патроната» для «падших, но которые не утеряли силу воли», который включал заботу о здоровье ребенка, начальном образовании и развитие его способности к труду как источнику </a:t>
            </a:r>
            <a:r>
              <a:rPr lang="ru-RU" dirty="0" err="1"/>
              <a:t>самообеспечения</a:t>
            </a:r>
            <a:r>
              <a:rPr lang="ru-RU" dirty="0"/>
              <a:t> в будущей жизни. Эти требования были не всегда реальными для выполнения в тех семьях, которые брали детей. Семье, принявшей к себе на патронат ребенка, выплачивалось разное по размерам пособие: 5 рублей (заметная по тем временам помощь) на маленького ребенка, так как он ничем по хозяйству не помогал, и гораздо меньше - на старших, так как они могли помогать по хозяйству, а значит, зарабатывать деньги. Постепенно к 14 годам выплаты прекращались.</a:t>
            </a:r>
          </a:p>
        </p:txBody>
      </p:sp>
    </p:spTree>
    <p:extLst>
      <p:ext uri="{BB962C8B-B14F-4D97-AF65-F5344CB8AC3E}">
        <p14:creationId xmlns:p14="http://schemas.microsoft.com/office/powerpoint/2010/main" val="3659938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418058"/>
          </a:xfrm>
        </p:spPr>
        <p:txBody>
          <a:bodyPr>
            <a:normAutofit fontScale="90000"/>
          </a:bodyPr>
          <a:lstStyle/>
          <a:p>
            <a:endParaRPr lang="ru-RU" dirty="0"/>
          </a:p>
        </p:txBody>
      </p:sp>
      <p:sp>
        <p:nvSpPr>
          <p:cNvPr id="3" name="Объект 2"/>
          <p:cNvSpPr>
            <a:spLocks noGrp="1"/>
          </p:cNvSpPr>
          <p:nvPr>
            <p:ph idx="1"/>
          </p:nvPr>
        </p:nvSpPr>
        <p:spPr>
          <a:xfrm>
            <a:off x="1435608" y="836712"/>
            <a:ext cx="7498080" cy="5411688"/>
          </a:xfrm>
        </p:spPr>
        <p:txBody>
          <a:bodyPr>
            <a:normAutofit fontScale="62500" lnSpcReduction="20000"/>
          </a:bodyPr>
          <a:lstStyle/>
          <a:p>
            <a:r>
              <a:rPr lang="ru-RU" dirty="0"/>
              <a:t>в 1828 году принимается закон, воспрещающий дальнейшее строительство воспитательных домов в губерниях, тем более, что смертность в них составляла 75 % и более. </a:t>
            </a:r>
            <a:endParaRPr lang="ru-RU" dirty="0" smtClean="0"/>
          </a:p>
          <a:p>
            <a:r>
              <a:rPr lang="ru-RU" dirty="0" smtClean="0"/>
              <a:t> </a:t>
            </a:r>
            <a:r>
              <a:rPr lang="ru-RU" dirty="0"/>
              <a:t>в 1837 году правительственный Указ обязывает всех без изъятия младенцев, приносимых в воспитательный дом, приюты, отсылать в деревню «с воспрещением обратного их поступления в это заведение</a:t>
            </a:r>
            <a:r>
              <a:rPr lang="ru-RU" dirty="0" smtClean="0"/>
              <a:t>».</a:t>
            </a:r>
            <a:r>
              <a:rPr lang="ru-RU" dirty="0"/>
              <a:t> </a:t>
            </a:r>
            <a:endParaRPr lang="ru-RU" dirty="0" smtClean="0"/>
          </a:p>
          <a:p>
            <a:r>
              <a:rPr lang="ru-RU" dirty="0" smtClean="0"/>
              <a:t>В </a:t>
            </a:r>
            <a:r>
              <a:rPr lang="ru-RU" dirty="0"/>
              <a:t>1839 году разрабатывается «Положение о детских приютах». К этому времени постепенно на смену «тайному приему» приходит так называемый явный. Для него характерно предъявление при устройстве документов матери и ребенка, установление действительной материальной несостоятельности женщины. Ей оказывалась такая поддержка, которая снимала проблему устройства ее ребенка. В противном случае нередко мать принималась в приют вместе с ребенком и служила в нем кормилицей. Со временем, когда она уходила отсюда со своим ребенком, ей продолжали выплачивать на него пособие, например, 30 копеек в день в течение первого года. 20 копеек в сутки на втором году жизни ребенка, затем выдача пособия прекращалась.</a:t>
            </a:r>
          </a:p>
          <a:p>
            <a:endParaRPr lang="ru-RU" dirty="0" smtClean="0"/>
          </a:p>
          <a:p>
            <a:endParaRPr lang="ru-RU" dirty="0"/>
          </a:p>
        </p:txBody>
      </p:sp>
    </p:spTree>
    <p:extLst>
      <p:ext uri="{BB962C8B-B14F-4D97-AF65-F5344CB8AC3E}">
        <p14:creationId xmlns:p14="http://schemas.microsoft.com/office/powerpoint/2010/main" val="40858061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671</TotalTime>
  <Words>1574</Words>
  <Application>Microsoft Office PowerPoint</Application>
  <PresentationFormat>Экран (4:3)</PresentationFormat>
  <Paragraphs>57</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Солнцестояние</vt:lpstr>
      <vt:lpstr>История попечения о детях-сиротах в России</vt:lpstr>
      <vt:lpstr> Общинное попечение </vt:lpstr>
      <vt:lpstr> Частное и христианское попечение </vt:lpstr>
      <vt:lpstr>Частно-государственное призрение</vt:lpstr>
      <vt:lpstr>Государственное попечение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Основные направления деинституциализации в России.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Сиротство как социальная проблема России: пути решения проблемы сиротства в истории и современности. </dc:title>
  <dc:creator>Admin</dc:creator>
  <cp:lastModifiedBy>HP</cp:lastModifiedBy>
  <cp:revision>21</cp:revision>
  <dcterms:created xsi:type="dcterms:W3CDTF">2017-09-21T04:08:23Z</dcterms:created>
  <dcterms:modified xsi:type="dcterms:W3CDTF">2018-03-13T11:32:06Z</dcterms:modified>
</cp:coreProperties>
</file>