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</p:sldMasterIdLst>
  <p:handoutMasterIdLst>
    <p:handoutMasterId r:id="rId23"/>
  </p:handoutMasterIdLst>
  <p:sldIdLst>
    <p:sldId id="256" r:id="rId5"/>
    <p:sldId id="257" r:id="rId6"/>
    <p:sldId id="265" r:id="rId7"/>
    <p:sldId id="275" r:id="rId8"/>
    <p:sldId id="276" r:id="rId9"/>
    <p:sldId id="270" r:id="rId10"/>
    <p:sldId id="273" r:id="rId11"/>
    <p:sldId id="274" r:id="rId12"/>
    <p:sldId id="259" r:id="rId13"/>
    <p:sldId id="258" r:id="rId14"/>
    <p:sldId id="263" r:id="rId15"/>
    <p:sldId id="264" r:id="rId16"/>
    <p:sldId id="260" r:id="rId17"/>
    <p:sldId id="266" r:id="rId18"/>
    <p:sldId id="267" r:id="rId19"/>
    <p:sldId id="261" r:id="rId20"/>
    <p:sldId id="262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3B75C-E892-41D6-9818-BE321A6A7E1A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AD789-389A-4A9C-B7BB-A3C0A3DEF2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960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214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4923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567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027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12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5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59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27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015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642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9A343F-01B7-4A7E-A916-202FA24306D1}" type="slidenum">
              <a:rPr lang="en-US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B386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25158E-04D5-4BB2-9694-E47327989091}" type="datetimeFigureOut">
              <a:rPr lang="en-US">
                <a:solidFill>
                  <a:srgbClr val="38ABED"/>
                </a:solidFill>
              </a:rPr>
              <a:pPr>
                <a:defRPr/>
              </a:pPr>
              <a:t>3/15/2018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ABE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785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0BDB74-4034-4181-B722-EA31D2DD478A}" type="datetimeFigureOut">
              <a:rPr lang="ru-RU">
                <a:solidFill>
                  <a:srgbClr val="38ABED"/>
                </a:solidFill>
              </a:rPr>
              <a:pPr>
                <a:defRPr/>
              </a:pPr>
              <a:t>15.03.2018</a:t>
            </a:fld>
            <a:endParaRPr lang="ru-RU">
              <a:solidFill>
                <a:srgbClr val="38ABE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D03B08-AA9B-4038-AA24-C62D9F353542}" type="slidenum">
              <a:rPr lang="ru-RU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5453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175F4E-84A1-4D24-8222-8329D7A0B252}" type="datetimeFigureOut">
              <a:rPr lang="en-US">
                <a:solidFill>
                  <a:srgbClr val="38ABED"/>
                </a:solidFill>
              </a:rPr>
              <a:pPr>
                <a:defRPr/>
              </a:pPr>
              <a:t>3/15/2018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ABE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DAB758-36AF-4EBB-8C12-CDD6496DD146}" type="slidenum">
              <a:rPr lang="en-US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121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FB5CDE-5F39-4018-A328-7A133A6899D8}" type="datetimeFigureOut">
              <a:rPr lang="ru-RU">
                <a:solidFill>
                  <a:srgbClr val="38ABED"/>
                </a:solidFill>
              </a:rPr>
              <a:pPr>
                <a:defRPr/>
              </a:pPr>
              <a:t>15.03.2018</a:t>
            </a:fld>
            <a:endParaRPr lang="ru-RU">
              <a:solidFill>
                <a:srgbClr val="38ABED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75BF53-A6E6-4ECD-9F37-E03DF54BA5F0}" type="slidenum">
              <a:rPr lang="ru-RU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4771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811ECC-2AE5-412F-9ADE-7B56F8A083F4}" type="datetimeFigureOut">
              <a:rPr lang="ru-RU">
                <a:solidFill>
                  <a:srgbClr val="38ABED"/>
                </a:solidFill>
              </a:rPr>
              <a:pPr>
                <a:defRPr/>
              </a:pPr>
              <a:t>15.03.2018</a:t>
            </a:fld>
            <a:endParaRPr lang="ru-RU">
              <a:solidFill>
                <a:srgbClr val="38ABED"/>
              </a:solidFill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2C682A-FE8A-4809-A8F5-54DD735D4ED3}" type="slidenum">
              <a:rPr lang="ru-RU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574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BCFD7A-8362-4B5C-8ABF-D22802A4E1BA}" type="datetimeFigureOut">
              <a:rPr lang="ru-RU">
                <a:solidFill>
                  <a:srgbClr val="38ABED"/>
                </a:solidFill>
              </a:rPr>
              <a:pPr>
                <a:defRPr/>
              </a:pPr>
              <a:t>15.03.2018</a:t>
            </a:fld>
            <a:endParaRPr lang="ru-RU">
              <a:solidFill>
                <a:srgbClr val="38ABED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9D4452-02D0-480C-9C40-FC796F2C7389}" type="slidenum">
              <a:rPr lang="ru-RU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871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A2FB8F-3591-45EA-83AB-0981734DB3DF}" type="datetimeFigureOut">
              <a:rPr lang="ru-RU">
                <a:solidFill>
                  <a:srgbClr val="38ABED"/>
                </a:solidFill>
              </a:rPr>
              <a:pPr>
                <a:defRPr/>
              </a:pPr>
              <a:t>15.03.2018</a:t>
            </a:fld>
            <a:endParaRPr lang="ru-RU">
              <a:solidFill>
                <a:srgbClr val="38ABED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05EC9-916C-43ED-A40E-55FBB909B206}" type="slidenum">
              <a:rPr lang="ru-RU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09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4770FA-4314-4E41-898F-25206AE8FF72}" type="datetimeFigureOut">
              <a:rPr lang="ru-RU">
                <a:solidFill>
                  <a:srgbClr val="38ABED"/>
                </a:solidFill>
              </a:rPr>
              <a:pPr>
                <a:defRPr/>
              </a:pPr>
              <a:t>15.03.2018</a:t>
            </a:fld>
            <a:endParaRPr lang="ru-RU">
              <a:solidFill>
                <a:srgbClr val="38ABED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DDE1A3-8AEF-43F5-9172-6652726D1F5A}" type="slidenum">
              <a:rPr lang="ru-RU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7785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50BD80-3CA5-481A-B736-5E81AB2BD2BB}" type="datetimeFigureOut">
              <a:rPr lang="ru-RU">
                <a:solidFill>
                  <a:srgbClr val="38ABED"/>
                </a:solidFill>
              </a:rPr>
              <a:pPr>
                <a:defRPr/>
              </a:pPr>
              <a:t>15.03.2018</a:t>
            </a:fld>
            <a:endParaRPr lang="ru-RU">
              <a:solidFill>
                <a:srgbClr val="38ABED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6BE88B-6CED-4B3E-8728-21B9F4099A0E}" type="slidenum">
              <a:rPr lang="ru-RU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55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390086-E9FF-4DD7-9042-B64A6E41F17F}" type="datetimeFigureOut">
              <a:rPr lang="ru-RU">
                <a:solidFill>
                  <a:srgbClr val="38ABED"/>
                </a:solidFill>
              </a:rPr>
              <a:pPr>
                <a:defRPr/>
              </a:pPr>
              <a:t>15.03.2018</a:t>
            </a:fld>
            <a:endParaRPr lang="ru-RU">
              <a:solidFill>
                <a:srgbClr val="38ABED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E97528-9A0D-4B5D-BFAE-18CC185B6CC7}" type="slidenum">
              <a:rPr lang="ru-RU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918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5D80CC-3A91-4988-88CA-716CA0BC92C8}" type="datetimeFigureOut">
              <a:rPr lang="ru-RU">
                <a:solidFill>
                  <a:srgbClr val="38ABED"/>
                </a:solidFill>
              </a:rPr>
              <a:pPr>
                <a:defRPr/>
              </a:pPr>
              <a:t>15.03.2018</a:t>
            </a:fld>
            <a:endParaRPr lang="ru-RU">
              <a:solidFill>
                <a:srgbClr val="38ABED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1149DB-8954-4BFA-97B7-72204A90250A}" type="slidenum">
              <a:rPr lang="ru-RU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87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598CF8-616C-4395-91C7-1DAE5F3D5049}" type="datetimeFigureOut">
              <a:rPr lang="ru-RU">
                <a:solidFill>
                  <a:srgbClr val="38ABED"/>
                </a:solidFill>
              </a:rPr>
              <a:pPr>
                <a:defRPr/>
              </a:pPr>
              <a:t>15.03.2018</a:t>
            </a:fld>
            <a:endParaRPr lang="ru-RU">
              <a:solidFill>
                <a:srgbClr val="38ABED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A3BB7F-9448-4FCE-99D4-17642660BC96}" type="slidenum">
              <a:rPr lang="ru-RU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962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FD4E47-38B9-4995-87C9-BFB770E20AC3}" type="datetimeFigureOut">
              <a:rPr lang="ru-RU">
                <a:solidFill>
                  <a:srgbClr val="38ABED"/>
                </a:solidFill>
              </a:rPr>
              <a:pPr>
                <a:defRPr/>
              </a:pPr>
              <a:t>15.03.2018</a:t>
            </a:fld>
            <a:endParaRPr lang="ru-RU">
              <a:solidFill>
                <a:srgbClr val="38ABED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CC238A-E925-4B58-A777-4949C2E47D5B}" type="slidenum">
              <a:rPr lang="ru-RU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261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A1BF31-F644-4662-B72B-D0CF80E9F093}" type="datetimeFigureOut">
              <a:rPr lang="ru-RU">
                <a:solidFill>
                  <a:srgbClr val="38ABED"/>
                </a:solidFill>
              </a:rPr>
              <a:pPr>
                <a:defRPr/>
              </a:pPr>
              <a:t>15.03.2018</a:t>
            </a:fld>
            <a:endParaRPr lang="ru-RU">
              <a:solidFill>
                <a:srgbClr val="38ABED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E6CD82-7BB4-4F15-95EB-F50C666BDA97}" type="slidenum">
              <a:rPr lang="ru-RU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357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F142AD-F65D-4036-8433-3123B04EFB9C}" type="datetimeFigureOut">
              <a:rPr lang="ru-RU">
                <a:solidFill>
                  <a:srgbClr val="38ABED"/>
                </a:solidFill>
              </a:rPr>
              <a:pPr>
                <a:defRPr/>
              </a:pPr>
              <a:t>15.03.2018</a:t>
            </a:fld>
            <a:endParaRPr lang="ru-RU">
              <a:solidFill>
                <a:srgbClr val="38ABE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B9C59F-BEC4-4359-B093-BDB3FD0568A8}" type="slidenum">
              <a:rPr lang="ru-RU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207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45AFF9-4E4E-4D26-883B-B6D84F6E4205}" type="datetimeFigureOut">
              <a:rPr lang="ru-RU">
                <a:solidFill>
                  <a:srgbClr val="38ABED"/>
                </a:solidFill>
              </a:rPr>
              <a:pPr>
                <a:defRPr/>
              </a:pPr>
              <a:t>15.03.2018</a:t>
            </a:fld>
            <a:endParaRPr lang="ru-RU">
              <a:solidFill>
                <a:srgbClr val="38ABE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ACE339-8521-414D-AD1E-0D2E6104B258}" type="slidenum">
              <a:rPr lang="ru-RU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2081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19BA4-741F-47D1-AEE4-66AC48B4C58B}" type="slidenum">
              <a:rPr lang="ru-RU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33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4723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7555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550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3921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798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669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097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8683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7266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245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5100B4B-F5D2-44DD-9A19-A980681504E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2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bg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2D7CAF0-EE8A-4B74-B038-16A8F4A7DB42}" type="datetimeFigureOut">
              <a:rPr lang="ru-RU">
                <a:solidFill>
                  <a:srgbClr val="38ABED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15.03.2018</a:t>
            </a:fld>
            <a:endParaRPr lang="ru-RU">
              <a:solidFill>
                <a:srgbClr val="38ABED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ru-RU">
              <a:solidFill>
                <a:srgbClr val="38AB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EC81823-5F10-44DF-B811-A6D47C47A18B}" type="slidenum">
              <a:rPr lang="ru-RU">
                <a:solidFill>
                  <a:srgbClr val="1B3861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1B386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37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 kern="1200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Trebuchet MS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Trebuchet MS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Trebuchet MS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Trebuchet MS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Trebuchet MS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Trebuchet MS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Trebuchet MS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Trebuchet MS" charset="0"/>
          <a:ea typeface="Arial" charset="0"/>
          <a:cs typeface="Arial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kumimoji="1" sz="2200" kern="1200">
          <a:solidFill>
            <a:schemeClr val="bg1"/>
          </a:solidFill>
          <a:latin typeface="+mn-lt"/>
          <a:ea typeface="Arial" charset="0"/>
          <a:cs typeface="Arial" charset="0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umimoji="1" sz="2000" kern="1200">
          <a:solidFill>
            <a:schemeClr val="bg1"/>
          </a:solidFill>
          <a:latin typeface="+mn-lt"/>
          <a:ea typeface="Arial" charset="0"/>
          <a:cs typeface="Arial" charset="0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umimoji="1" kern="1200">
          <a:solidFill>
            <a:schemeClr val="bg1"/>
          </a:solidFill>
          <a:latin typeface="+mn-lt"/>
          <a:ea typeface="Arial" charset="0"/>
          <a:cs typeface="Arial" charset="0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umimoji="1" kern="1200">
          <a:solidFill>
            <a:schemeClr val="bg1"/>
          </a:solidFill>
          <a:latin typeface="+mn-lt"/>
          <a:ea typeface="Arial" charset="0"/>
          <a:cs typeface="Arial" charset="0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umimoji="1" kern="1200">
          <a:solidFill>
            <a:schemeClr val="bg1"/>
          </a:solidFill>
          <a:latin typeface="+mn-lt"/>
          <a:ea typeface="Arial" charset="0"/>
          <a:cs typeface="Arial" charset="0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15.03.2018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820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12968" cy="2706701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66FF33"/>
                </a:solidFill>
              </a:rPr>
              <a:t>Постинтернатное сопровождение </a:t>
            </a:r>
            <a:br>
              <a:rPr lang="ru-RU" sz="5400" dirty="0" smtClean="0">
                <a:solidFill>
                  <a:srgbClr val="66FF33"/>
                </a:solidFill>
              </a:rPr>
            </a:br>
            <a:r>
              <a:rPr lang="ru-RU" sz="5400" dirty="0" smtClean="0">
                <a:solidFill>
                  <a:srgbClr val="66FF33"/>
                </a:solidFill>
              </a:rPr>
              <a:t>сирот и БПР с ярко выраженными депривациями</a:t>
            </a:r>
            <a:endParaRPr lang="ru-RU" sz="5400" dirty="0">
              <a:solidFill>
                <a:srgbClr val="66FF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2792" y="5229200"/>
            <a:ext cx="6400800" cy="10081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КГБУ ХЦППМСС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Назарова Елена Ивановна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8386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38519"/>
            <a:ext cx="5724128" cy="609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Основные принципы </a:t>
            </a:r>
            <a:br>
              <a:rPr lang="ru-RU" sz="280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</a:br>
            <a:r>
              <a:rPr lang="ru-RU" sz="280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психолого-педагогического </a:t>
            </a:r>
            <a:r>
              <a:rPr lang="ru-RU" sz="2800" dirty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сопровождения сирот (БПР):</a:t>
            </a:r>
            <a:endParaRPr lang="ru-RU" dirty="0">
              <a:solidFill>
                <a:srgbClr val="66FF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5184576" cy="4525963"/>
          </a:xfrm>
        </p:spPr>
        <p:txBody>
          <a:bodyPr>
            <a:normAutofit/>
          </a:bodyPr>
          <a:lstStyle/>
          <a:p>
            <a:pPr lvl="0" defTabSz="457200">
              <a:lnSpc>
                <a:spcPct val="110000"/>
              </a:lnSpc>
              <a:buClr>
                <a:prstClr val="black">
                  <a:lumMod val="75000"/>
                  <a:lumOff val="25000"/>
                </a:prstClr>
              </a:buClr>
              <a:buSzTx/>
              <a:buFont typeface="Wingdings 2" charset="2"/>
              <a:buChar char=""/>
            </a:pP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 коррекционная 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направленность; 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Calibri"/>
              <a:cs typeface="Times New Roman"/>
            </a:endParaRPr>
          </a:p>
          <a:p>
            <a:pPr lvl="0" defTabSz="457200">
              <a:lnSpc>
                <a:spcPct val="110000"/>
              </a:lnSpc>
              <a:buClr>
                <a:prstClr val="black">
                  <a:lumMod val="75000"/>
                  <a:lumOff val="25000"/>
                </a:prstClr>
              </a:buClr>
              <a:buSzTx/>
              <a:buFont typeface="Wingdings 2" charset="2"/>
              <a:buChar char=""/>
            </a:pP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 постепенность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;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Calibri"/>
              <a:cs typeface="Times New Roman"/>
            </a:endParaRPr>
          </a:p>
          <a:p>
            <a:pPr lvl="0" defTabSz="457200">
              <a:lnSpc>
                <a:spcPct val="110000"/>
              </a:lnSpc>
              <a:buClr>
                <a:prstClr val="black">
                  <a:lumMod val="75000"/>
                  <a:lumOff val="25000"/>
                </a:prstClr>
              </a:buClr>
              <a:buSzTx/>
              <a:buFont typeface="Wingdings 2" charset="2"/>
              <a:buChar char=""/>
            </a:pP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 интегративность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;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Calibri"/>
              <a:cs typeface="Times New Roman"/>
            </a:endParaRPr>
          </a:p>
          <a:p>
            <a:pPr lvl="0" defTabSz="457200">
              <a:lnSpc>
                <a:spcPct val="110000"/>
              </a:lnSpc>
              <a:buClr>
                <a:prstClr val="black">
                  <a:lumMod val="75000"/>
                  <a:lumOff val="25000"/>
                </a:prstClr>
              </a:buClr>
              <a:buSzTx/>
              <a:buFont typeface="Wingdings 2" charset="2"/>
              <a:buChar char=""/>
            </a:pP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 системность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.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862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457200">
              <a:spcAft>
                <a:spcPts val="600"/>
              </a:spcAft>
              <a:buClr>
                <a:srgbClr val="C5E1FE"/>
              </a:buClr>
              <a:buSzTx/>
              <a:buNone/>
            </a:pPr>
            <a:r>
              <a:rPr kumimoji="1" lang="ru-RU" sz="5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Arial" charset="0"/>
              </a:rPr>
              <a:t>САМАЯ </a:t>
            </a:r>
          </a:p>
          <a:p>
            <a:pPr marL="0" lvl="0" indent="0" algn="ctr" defTabSz="457200">
              <a:spcAft>
                <a:spcPts val="600"/>
              </a:spcAft>
              <a:buClr>
                <a:srgbClr val="C5E1FE"/>
              </a:buClr>
              <a:buSzTx/>
              <a:buNone/>
            </a:pPr>
            <a:r>
              <a:rPr kumimoji="1" lang="ru-RU" sz="5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Arial" charset="0"/>
              </a:rPr>
              <a:t>ТРУДНАЯ ТРУДНОСТЬ - </a:t>
            </a:r>
            <a:br>
              <a:rPr kumimoji="1" lang="ru-RU" sz="5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Arial" charset="0"/>
              </a:rPr>
            </a:br>
            <a:r>
              <a:rPr kumimoji="1" lang="ru-RU" sz="5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Arial" charset="0"/>
              </a:rPr>
              <a:t> ПРОБЛЕМЫ </a:t>
            </a:r>
            <a:r>
              <a:rPr kumimoji="1"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Arial" charset="0"/>
              </a:rPr>
              <a:t>МОТИВАЦИИ</a:t>
            </a:r>
          </a:p>
          <a:p>
            <a:pPr marL="282575" lvl="0" indent="-282575" fontAlgn="base">
              <a:spcBef>
                <a:spcPts val="200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    (от лат. </a:t>
            </a:r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moveo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– двигать)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279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Arial" charset="0"/>
              </a:rPr>
              <a:t>Ключи к мотивации: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2575" lvl="0" indent="-282575" fontAlgn="base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благоприятный психологический климат;</a:t>
            </a:r>
          </a:p>
          <a:p>
            <a:pPr marL="282575" lvl="0" indent="-282575" fontAlgn="base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оценка достижений (постоянная обратная связь);</a:t>
            </a:r>
          </a:p>
          <a:p>
            <a:pPr marL="282575" lvl="0" indent="-282575" fontAlgn="base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отказ от наказания за неудачу;</a:t>
            </a:r>
          </a:p>
          <a:p>
            <a:pPr marL="282575" lvl="0" indent="-282575" fontAlgn="base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вариативность методов и приемов обучения;</a:t>
            </a:r>
          </a:p>
          <a:p>
            <a:pPr marL="282575" lvl="0" indent="-282575" fontAlgn="base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интеграция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знаний в жизненный опыт;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282575" lvl="0" indent="-282575" fontAlgn="base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игровая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ситуация (но не игра ради игры);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282575" lvl="0" indent="-282575" fontAlgn="base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предложение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и таких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заданий, с которыми ученик может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справиться, потрудившись.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120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4404"/>
            <a:ext cx="6408712" cy="488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03188"/>
            <a:ext cx="8856983" cy="1841216"/>
          </a:xfrm>
        </p:spPr>
        <p:txBody>
          <a:bodyPr/>
          <a:lstStyle/>
          <a:p>
            <a:pPr algn="ctr" eaLnBrk="1" hangingPunct="1"/>
            <a:r>
              <a:rPr kumimoji="0"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Универсальный механизм </a:t>
            </a:r>
            <a:br>
              <a:rPr kumimoji="0"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развития мотивации - </a:t>
            </a:r>
            <a:br>
              <a:rPr kumimoji="0"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социально-когнитивное научение.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72816"/>
            <a:ext cx="3610744" cy="187220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kumimoji="0"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ч</a:t>
            </a:r>
            <a:r>
              <a:rPr kumimoji="0"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еловеку нужен </a:t>
            </a:r>
          </a:p>
          <a:p>
            <a:pPr eaLnBrk="1" hangingPunct="1">
              <a:buFontTx/>
              <a:buNone/>
            </a:pPr>
            <a:r>
              <a:rPr kumimoji="0"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</a:t>
            </a:r>
            <a:r>
              <a:rPr kumimoji="0"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пример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80112" y="1772815"/>
            <a:ext cx="3106688" cy="1872209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 человеком нужно </a:t>
            </a:r>
          </a:p>
          <a:p>
            <a:pPr eaLnBrk="1" hangingPunct="1">
              <a:buFontTx/>
              <a:buNone/>
            </a:pPr>
            <a:r>
              <a:rPr kumimoji="0"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</a:t>
            </a:r>
            <a:r>
              <a:rPr kumimoji="0"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говорить</a:t>
            </a:r>
          </a:p>
        </p:txBody>
      </p:sp>
    </p:spTree>
    <p:extLst>
      <p:ext uri="{BB962C8B-B14F-4D97-AF65-F5344CB8AC3E}">
        <p14:creationId xmlns="" xmlns:p14="http://schemas.microsoft.com/office/powerpoint/2010/main" val="1433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Первая психологическая помощь</a:t>
            </a:r>
            <a:br>
              <a:rPr lang="ru-RU" sz="360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3600" i="1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при резком проявлении деструктивного </a:t>
            </a:r>
            <a:r>
              <a:rPr lang="ru-RU" sz="3600" i="1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поведения воспитанника:</a:t>
            </a:r>
            <a:r>
              <a:rPr lang="ru-RU" sz="1300" b="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300" b="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997152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5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Почувствуйте </a:t>
            </a:r>
            <a:r>
              <a:rPr lang="ru-RU" sz="5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стул.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Успокойтесь сами: огонь тушится водой, а не огнем.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4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Давайте четкие инструкции.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Что нужно делать с какими-то объектами. Ничего не может сделать человек, находящийся вне себя, с собой. Поэтому инструкции, чего не нужно делать или что нужно сделать с собой не работают!  Т.е.: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нужен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запас «объектов» для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инд.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заданий.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4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Не провоцируйте публику.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Нельзя привлекать к общественному осуждению или активной помощи других ребят. Это усугубляет ситуацию.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4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Не реагируйте на обидные слова и угрозы.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Наберитесь терпения, пропускайте грубые слова, говорите в ответ только добрые. 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850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Нейропсихологические техники психолого-педагогического </a:t>
            </a:r>
            <a:r>
              <a:rPr lang="ru-RU" sz="36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влияния</a:t>
            </a:r>
            <a:r>
              <a:rPr lang="ru-RU" sz="1700" b="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700" b="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 Санитарно-гигиенические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нормы: режим проветривания, влажные уборки. Если мозгу не хватает кислорода, мозг «работать» не будет.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114300" lvl="0" indent="0" algn="just">
              <a:lnSpc>
                <a:spcPct val="120000"/>
              </a:lnSpc>
              <a:buClr>
                <a:srgbClr val="00272B"/>
              </a:buCl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2. Опора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на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индивидуально-личностные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особенности ученика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r>
              <a:rPr lang="ru-RU" sz="2900" b="1" dirty="0">
                <a:solidFill>
                  <a:srgbClr val="F7F7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Принцип опоры на сохранные формы деятельности</a:t>
            </a:r>
            <a:r>
              <a:rPr lang="ru-RU" sz="2900" b="1" dirty="0" smtClean="0">
                <a:solidFill>
                  <a:srgbClr val="F7F7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3. Поиск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ресурсов, работа с суверенностью.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4. Проработка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травмирующего опыта.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5. Наиболее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продуктивный возраст – до 16 лет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Возможно – до 20 лет. После – поздновато.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725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66200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9525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7133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СПАСИБО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 и ТЕРПЕНИЕ!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Желаю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удовольствием посмотреть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фильмы «Подранки»,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Сволочи»,  «Хозяйка детского дома»…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ВНИМАНИЯ и ТЕРПЕНИЯ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в РАБОТЕ!</a:t>
            </a:r>
            <a:endParaRPr lang="ru-RU" sz="4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40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931224" cy="1224136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616624"/>
          </a:xfrm>
        </p:spPr>
        <p:txBody>
          <a:bodyPr>
            <a:normAutofit fontScale="92500"/>
          </a:bodyPr>
          <a:lstStyle/>
          <a:p>
            <a:r>
              <a:rPr lang="ru-RU" altLang="en-US" sz="4000" b="1" u="sng" dirty="0">
                <a:ln w="11430"/>
                <a:solidFill>
                  <a:srgbClr val="F7F7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ДЕПРИВАЦИЯ</a:t>
            </a:r>
            <a:r>
              <a:rPr lang="ru-RU" altLang="en-US" sz="4000" b="1" dirty="0">
                <a:ln w="11430"/>
                <a:solidFill>
                  <a:srgbClr val="F7F7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altLang="en-US" sz="4000" b="1" dirty="0">
                <a:ln w="11430"/>
                <a:solidFill>
                  <a:srgbClr val="F7F7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(</a:t>
            </a:r>
            <a:r>
              <a:rPr lang="ru-RU" altLang="en-US" sz="4000" b="1" dirty="0" err="1" smtClean="0">
                <a:ln w="11430"/>
                <a:solidFill>
                  <a:srgbClr val="F7F7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depr</a:t>
            </a:r>
            <a:r>
              <a:rPr lang="en-US" altLang="en-US" sz="4000" b="1" dirty="0" err="1" smtClean="0">
                <a:ln w="11430"/>
                <a:solidFill>
                  <a:srgbClr val="F7F7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i</a:t>
            </a:r>
            <a:r>
              <a:rPr lang="ru-RU" altLang="en-US" sz="4000" b="1" dirty="0" err="1" smtClean="0">
                <a:ln w="11430"/>
                <a:solidFill>
                  <a:srgbClr val="F7F7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vation</a:t>
            </a:r>
            <a:r>
              <a:rPr lang="ru-RU" altLang="en-US" sz="4000" b="1" dirty="0">
                <a:ln w="11430"/>
                <a:solidFill>
                  <a:srgbClr val="F7F7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) – опыт </a:t>
            </a:r>
            <a:r>
              <a:rPr lang="ru-RU" altLang="en-US" sz="4000" b="1" dirty="0" err="1">
                <a:ln w="11430"/>
                <a:solidFill>
                  <a:srgbClr val="F7F7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недополучения</a:t>
            </a:r>
            <a:r>
              <a:rPr lang="ru-RU" altLang="en-US" sz="4000" b="1" dirty="0">
                <a:ln w="11430"/>
                <a:solidFill>
                  <a:srgbClr val="F7F7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необходимого</a:t>
            </a:r>
            <a:r>
              <a:rPr lang="ru-RU" altLang="en-US" sz="4000" b="1" dirty="0" smtClean="0">
                <a:ln w="11430"/>
                <a:solidFill>
                  <a:srgbClr val="F7F7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.</a:t>
            </a:r>
          </a:p>
          <a:p>
            <a:r>
              <a:rPr lang="ru-RU" sz="4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СЕПАРАЦИЯ</a:t>
            </a:r>
            <a:r>
              <a:rPr lang="ru-RU" sz="40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МАТЬ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РЕБЕНОК (SEPARATION, MOTHER –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CHILD) –  отделение. </a:t>
            </a:r>
          </a:p>
          <a:p>
            <a:endParaRPr lang="ru-RU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000" b="1" u="sng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Депривационный</a:t>
            </a:r>
            <a:r>
              <a:rPr lang="ru-RU" sz="3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синдром </a:t>
            </a:r>
            <a:r>
              <a:rPr lang="ru-RU" sz="30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сиротства</a:t>
            </a:r>
            <a:r>
              <a:rPr lang="ru-RU" sz="3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 </a:t>
            </a:r>
            <a:r>
              <a:rPr lang="ru-RU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</a:t>
            </a:r>
            <a:r>
              <a:rPr lang="ru-RU" sz="3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препятствий к удовлетворению потребности в любви </a:t>
            </a:r>
            <a:r>
              <a:rPr lang="ru-RU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(БАЗОВОЙ!) становится </a:t>
            </a:r>
            <a:r>
              <a:rPr lang="ru-RU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основой </a:t>
            </a:r>
            <a:r>
              <a:rPr lang="ru-RU" sz="3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неспособности к </a:t>
            </a:r>
            <a:r>
              <a:rPr lang="ru-RU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адаптации. </a:t>
            </a:r>
          </a:p>
          <a:p>
            <a:pPr marL="0" indent="0">
              <a:buNone/>
            </a:pP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altLang="en-US" sz="4000" b="1" dirty="0" smtClean="0">
              <a:ln w="11430"/>
              <a:solidFill>
                <a:srgbClr val="F7F7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338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Виды депривации: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25144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енсорная (стимульная);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огнитивная (при хаотичности структуры внешнего мира);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моциональная (отношения, «поглаживания» и запреты на них);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оциальная (ограничения возможности усвоения социальной роли);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МАТЕРИНСКАЯ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448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900" dirty="0" smtClean="0">
                <a:ln>
                  <a:noFill/>
                </a:ln>
                <a:solidFill>
                  <a:srgbClr val="F7F7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+mn-cs"/>
              </a:rPr>
              <a:t>Сепарация</a:t>
            </a:r>
            <a:r>
              <a:rPr lang="ru-RU" sz="2700" dirty="0">
                <a:ln>
                  <a:noFill/>
                </a:ln>
                <a:solidFill>
                  <a:srgbClr val="F7F7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+mn-cs"/>
              </a:rPr>
              <a:t/>
            </a:r>
            <a:br>
              <a:rPr lang="ru-RU" sz="2700" dirty="0">
                <a:ln>
                  <a:noFill/>
                </a:ln>
                <a:solidFill>
                  <a:srgbClr val="F7F7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вызывает чувство незащищенности;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увеличивает враждебность и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амбивалентность;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вмешивается в процессы интроекции и идентификации, препятствуя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развитию Эго; 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порождает переживание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СКОРБИ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возрасте, когда ребенок еще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способен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справиться с ней, он как бы «застревает» на фазе ОТЧАЯНИЯ или ДЕПРЕССИИ.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604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+mn-cs"/>
              </a:rPr>
              <a:t>Синдром </a:t>
            </a:r>
            <a:r>
              <a:rPr lang="ru-RU" sz="540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+mn-cs"/>
              </a:rPr>
              <a:t>госпитализма</a:t>
            </a:r>
            <a:endParaRPr lang="ru-RU" sz="5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выражается </a:t>
            </a:r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 недоразвитии или утрате социальных навыков, эмоциональном уплощении, утрате активности и инициативности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  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      Например… 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99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kern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Фазы взросления человека</a:t>
            </a:r>
            <a:br>
              <a:rPr lang="ru-RU" sz="4000" kern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4000" kern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(по А.В. Петровскому</a:t>
            </a:r>
            <a:r>
              <a:rPr lang="ru-RU" sz="4000" kern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):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 fontScale="62500" lnSpcReduction="20000"/>
          </a:bodyPr>
          <a:lstStyle/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3366"/>
              </a:buClr>
              <a:buSzPct val="70000"/>
              <a:buNone/>
            </a:pPr>
            <a:r>
              <a:rPr lang="ru-RU" sz="6400" b="1" kern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Детство </a:t>
            </a:r>
            <a:r>
              <a:rPr lang="ru-RU" sz="6400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</a:t>
            </a:r>
            <a:r>
              <a:rPr lang="ru-RU" sz="6400" b="1" kern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адаптация. 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3366"/>
              </a:buClr>
              <a:buSzPct val="70000"/>
              <a:buNone/>
            </a:pPr>
            <a:r>
              <a:rPr lang="ru-RU" sz="6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  ДОВЕРИЕ.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3366"/>
              </a:buClr>
              <a:buSzPct val="70000"/>
              <a:buNone/>
            </a:pPr>
            <a:endParaRPr lang="ru-RU" sz="6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3366"/>
              </a:buClr>
              <a:buSzPct val="70000"/>
              <a:buNone/>
            </a:pPr>
            <a:r>
              <a:rPr lang="ru-RU" sz="6400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Отрочество –  </a:t>
            </a:r>
            <a:r>
              <a:rPr lang="ru-RU" sz="5800" b="1" kern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индивидуализация. 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3366"/>
              </a:buClr>
              <a:buSzPct val="70000"/>
              <a:buNone/>
            </a:pPr>
            <a:r>
              <a:rPr lang="ru-RU" sz="6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 ПРИВЯЗАННОСТЬ.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3366"/>
              </a:buClr>
              <a:buSzPct val="70000"/>
              <a:buNone/>
            </a:pPr>
            <a:endParaRPr lang="ru-RU" sz="6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3366"/>
              </a:buClr>
              <a:buSzPct val="70000"/>
              <a:buNone/>
            </a:pPr>
            <a:r>
              <a:rPr lang="ru-RU" sz="6400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Юность – интеграция</a:t>
            </a:r>
            <a:r>
              <a:rPr lang="ru-RU" sz="6400" b="1" kern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3366"/>
              </a:buClr>
              <a:buSzPct val="70000"/>
              <a:buNone/>
            </a:pPr>
            <a:r>
              <a:rPr lang="ru-RU" sz="6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ОТВЕТСТВЕННОСТЬ.</a:t>
            </a:r>
            <a:endParaRPr lang="ru-RU" sz="6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303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РИСУНКИ, ФОТО, ВИДЕО\кабинет релаксации\песочница\P1000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5" y="0"/>
            <a:ext cx="9183737" cy="688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0523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Мои документы\РИСУНКИ, ФОТО, ВИДЕО\кабинет релаксации\P1010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39" y="0"/>
            <a:ext cx="9183739" cy="6887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0094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...Всяческие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недомогания, независимо от того психической они природы или органической, укладываются в одну определенную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схему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..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.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Разрушение этой схемы может стать лучшей терапией. Если это будет сделано достаточно рано, то даже небольшое изменение в этой схеме принесет успех.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  <a:p>
            <a:pPr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Э. Росси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1980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30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разец слайда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еволюция">
  <a:themeElements>
    <a:clrScheme name="Революция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Революция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Революция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547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Тема Office</vt:lpstr>
      <vt:lpstr>образец слайда</vt:lpstr>
      <vt:lpstr>Революция</vt:lpstr>
      <vt:lpstr>Волна</vt:lpstr>
      <vt:lpstr>Постинтернатное сопровождение  сирот и БПР с ярко выраженными депривациями</vt:lpstr>
      <vt:lpstr> </vt:lpstr>
      <vt:lpstr>Виды депривации:</vt:lpstr>
      <vt:lpstr>Сепарация </vt:lpstr>
      <vt:lpstr>Синдром госпитализма</vt:lpstr>
      <vt:lpstr>Фазы взросления человека  (по А.В. Петровскому): </vt:lpstr>
      <vt:lpstr>Слайд 7</vt:lpstr>
      <vt:lpstr>Слайд 8</vt:lpstr>
      <vt:lpstr>Слайд 9</vt:lpstr>
      <vt:lpstr>Основные принципы  психолого-педагогического сопровождения сирот (БПР):</vt:lpstr>
      <vt:lpstr>Слайд 11</vt:lpstr>
      <vt:lpstr>Ключи к мотивации:</vt:lpstr>
      <vt:lpstr>Универсальный механизм  развития мотивации -  социально-когнитивное научение.</vt:lpstr>
      <vt:lpstr>Первая психологическая помощь при резком проявлении деструктивного поведения воспитанника: </vt:lpstr>
      <vt:lpstr>Нейропсихологические техники психолого-педагогического влияния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Постинтернатное сопровождение  сирот и БПР с ярко выраженными депривациями</dc:title>
  <cp:lastModifiedBy>Admin</cp:lastModifiedBy>
  <cp:revision>24</cp:revision>
  <dcterms:modified xsi:type="dcterms:W3CDTF">2018-03-14T23:47:06Z</dcterms:modified>
</cp:coreProperties>
</file>