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0" r:id="rId5"/>
    <p:sldId id="263" r:id="rId6"/>
    <p:sldId id="302" r:id="rId7"/>
    <p:sldId id="308" r:id="rId8"/>
    <p:sldId id="280" r:id="rId9"/>
    <p:sldId id="286" r:id="rId10"/>
    <p:sldId id="287" r:id="rId11"/>
    <p:sldId id="288" r:id="rId12"/>
    <p:sldId id="290" r:id="rId13"/>
    <p:sldId id="293" r:id="rId14"/>
    <p:sldId id="294" r:id="rId15"/>
    <p:sldId id="278" r:id="rId16"/>
    <p:sldId id="273" r:id="rId17"/>
    <p:sldId id="274" r:id="rId18"/>
    <p:sldId id="261" r:id="rId19"/>
    <p:sldId id="296" r:id="rId20"/>
    <p:sldId id="297" r:id="rId21"/>
    <p:sldId id="298" r:id="rId22"/>
    <p:sldId id="299" r:id="rId23"/>
    <p:sldId id="300" r:id="rId24"/>
    <p:sldId id="303" r:id="rId25"/>
    <p:sldId id="304" r:id="rId26"/>
    <p:sldId id="305" r:id="rId27"/>
    <p:sldId id="306" r:id="rId28"/>
    <p:sldId id="307" r:id="rId29"/>
    <p:sldId id="309" r:id="rId30"/>
    <p:sldId id="31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C3776-6977-4BBB-BDFA-73F319B3CF60}" type="doc">
      <dgm:prSet loTypeId="urn:microsoft.com/office/officeart/2005/8/layout/default#1" loCatId="list" qsTypeId="urn:microsoft.com/office/officeart/2005/8/quickstyle/simple1" qsCatId="simple" csTypeId="urn:microsoft.com/office/officeart/2005/8/colors/colorful4" csCatId="colorful"/>
      <dgm:spPr/>
      <dgm:t>
        <a:bodyPr/>
        <a:lstStyle/>
        <a:p>
          <a:endParaRPr lang="ru-RU"/>
        </a:p>
      </dgm:t>
    </dgm:pt>
    <dgm:pt modelId="{D2CF1B1E-B1A6-4951-A225-B54E96800FB2}">
      <dgm:prSet/>
      <dgm:spPr/>
      <dgm:t>
        <a:bodyPr/>
        <a:lstStyle/>
        <a:p>
          <a:pPr rtl="0"/>
          <a:r>
            <a:rPr lang="ru-RU" dirty="0" smtClean="0"/>
            <a:t>повышенная тревожность, </a:t>
          </a:r>
          <a:endParaRPr lang="ru-RU" dirty="0"/>
        </a:p>
      </dgm:t>
    </dgm:pt>
    <dgm:pt modelId="{D85D52AA-6306-4BBF-8C44-27A5726100DA}" type="parTrans" cxnId="{4E34C61E-5BCC-47F5-B9B5-8DACE89E18A0}">
      <dgm:prSet/>
      <dgm:spPr/>
      <dgm:t>
        <a:bodyPr/>
        <a:lstStyle/>
        <a:p>
          <a:endParaRPr lang="ru-RU"/>
        </a:p>
      </dgm:t>
    </dgm:pt>
    <dgm:pt modelId="{49AFDAA6-D7B7-4248-9A8E-EB93465A43E7}" type="sibTrans" cxnId="{4E34C61E-5BCC-47F5-B9B5-8DACE89E18A0}">
      <dgm:prSet/>
      <dgm:spPr/>
      <dgm:t>
        <a:bodyPr/>
        <a:lstStyle/>
        <a:p>
          <a:endParaRPr lang="ru-RU"/>
        </a:p>
      </dgm:t>
    </dgm:pt>
    <dgm:pt modelId="{85C095D0-DCF3-465B-BCA1-3ABB0169D38B}">
      <dgm:prSet/>
      <dgm:spPr/>
      <dgm:t>
        <a:bodyPr/>
        <a:lstStyle/>
        <a:p>
          <a:pPr rtl="0"/>
          <a:r>
            <a:rPr lang="ru-RU" smtClean="0"/>
            <a:t>аффективные реакции на препятствия, </a:t>
          </a:r>
          <a:endParaRPr lang="ru-RU"/>
        </a:p>
      </dgm:t>
    </dgm:pt>
    <dgm:pt modelId="{67C085C2-9576-4A52-898E-6E4858F3FC84}" type="parTrans" cxnId="{5A1416CD-76C9-4DE2-8FCE-7DE627D25E8E}">
      <dgm:prSet/>
      <dgm:spPr/>
      <dgm:t>
        <a:bodyPr/>
        <a:lstStyle/>
        <a:p>
          <a:endParaRPr lang="ru-RU"/>
        </a:p>
      </dgm:t>
    </dgm:pt>
    <dgm:pt modelId="{CF6459DE-6DE3-45F9-A348-0FF81DED8036}" type="sibTrans" cxnId="{5A1416CD-76C9-4DE2-8FCE-7DE627D25E8E}">
      <dgm:prSet/>
      <dgm:spPr/>
      <dgm:t>
        <a:bodyPr/>
        <a:lstStyle/>
        <a:p>
          <a:endParaRPr lang="ru-RU"/>
        </a:p>
      </dgm:t>
    </dgm:pt>
    <dgm:pt modelId="{230C3985-043F-43E3-9D8D-FD8C8B5C42EA}">
      <dgm:prSet/>
      <dgm:spPr/>
      <dgm:t>
        <a:bodyPr/>
        <a:lstStyle/>
        <a:p>
          <a:pPr rtl="0"/>
          <a:r>
            <a:rPr lang="ru-RU" dirty="0" smtClean="0"/>
            <a:t>быстрое эмоциональное истощение, </a:t>
          </a:r>
          <a:endParaRPr lang="ru-RU" dirty="0"/>
        </a:p>
      </dgm:t>
    </dgm:pt>
    <dgm:pt modelId="{4231DEAA-C1AE-48FA-A3FD-8CA7A59FB96F}" type="parTrans" cxnId="{42D7AC03-D67E-44C4-AE30-A10EE0F9A555}">
      <dgm:prSet/>
      <dgm:spPr/>
      <dgm:t>
        <a:bodyPr/>
        <a:lstStyle/>
        <a:p>
          <a:endParaRPr lang="ru-RU"/>
        </a:p>
      </dgm:t>
    </dgm:pt>
    <dgm:pt modelId="{8B9E18FB-C409-4869-AD16-326B89764C6C}" type="sibTrans" cxnId="{42D7AC03-D67E-44C4-AE30-A10EE0F9A555}">
      <dgm:prSet/>
      <dgm:spPr/>
      <dgm:t>
        <a:bodyPr/>
        <a:lstStyle/>
        <a:p>
          <a:endParaRPr lang="ru-RU"/>
        </a:p>
      </dgm:t>
    </dgm:pt>
    <dgm:pt modelId="{831EFC7B-2200-49FD-9638-A2FB65585BEB}">
      <dgm:prSet/>
      <dgm:spPr/>
      <dgm:t>
        <a:bodyPr/>
        <a:lstStyle/>
        <a:p>
          <a:pPr rtl="0"/>
          <a:r>
            <a:rPr lang="ru-RU" dirty="0" smtClean="0"/>
            <a:t>слабое развитие сложных социальных эмоций (например, гордости и стыда), </a:t>
          </a:r>
          <a:endParaRPr lang="ru-RU" dirty="0"/>
        </a:p>
      </dgm:t>
    </dgm:pt>
    <dgm:pt modelId="{A36E4F2C-2551-40EC-B6AF-F8A7F4F428DE}" type="parTrans" cxnId="{C0B5BA94-83B9-4464-AAB1-13A36597AE35}">
      <dgm:prSet/>
      <dgm:spPr/>
      <dgm:t>
        <a:bodyPr/>
        <a:lstStyle/>
        <a:p>
          <a:endParaRPr lang="ru-RU"/>
        </a:p>
      </dgm:t>
    </dgm:pt>
    <dgm:pt modelId="{B573D2CC-606D-4725-9347-6DCFC2FFE04F}" type="sibTrans" cxnId="{C0B5BA94-83B9-4464-AAB1-13A36597AE35}">
      <dgm:prSet/>
      <dgm:spPr/>
      <dgm:t>
        <a:bodyPr/>
        <a:lstStyle/>
        <a:p>
          <a:endParaRPr lang="ru-RU"/>
        </a:p>
      </dgm:t>
    </dgm:pt>
    <dgm:pt modelId="{19C4F50C-2F9A-4C7E-8FD7-076F56DE1B30}">
      <dgm:prSet/>
      <dgm:spPr/>
      <dgm:t>
        <a:bodyPr/>
        <a:lstStyle/>
        <a:p>
          <a:pPr rtl="0"/>
          <a:r>
            <a:rPr lang="ru-RU" dirty="0" smtClean="0"/>
            <a:t>неумение выстраивать эмоциональные контакты с окружающими и т. д.</a:t>
          </a:r>
          <a:endParaRPr lang="ru-RU" dirty="0"/>
        </a:p>
      </dgm:t>
    </dgm:pt>
    <dgm:pt modelId="{F2F1AFF6-8BDA-43FB-953D-503E9A08C855}" type="parTrans" cxnId="{0F0BEB6A-D618-4A24-8B71-189ACA356DF7}">
      <dgm:prSet/>
      <dgm:spPr/>
      <dgm:t>
        <a:bodyPr/>
        <a:lstStyle/>
        <a:p>
          <a:endParaRPr lang="ru-RU"/>
        </a:p>
      </dgm:t>
    </dgm:pt>
    <dgm:pt modelId="{A25541ED-224F-4594-8DCE-7396DB70D96C}" type="sibTrans" cxnId="{0F0BEB6A-D618-4A24-8B71-189ACA356DF7}">
      <dgm:prSet/>
      <dgm:spPr/>
      <dgm:t>
        <a:bodyPr/>
        <a:lstStyle/>
        <a:p>
          <a:endParaRPr lang="ru-RU"/>
        </a:p>
      </dgm:t>
    </dgm:pt>
    <dgm:pt modelId="{37862839-C16B-4F4F-AAD3-E4F78F955233}" type="pres">
      <dgm:prSet presAssocID="{D6FC3776-6977-4BBB-BDFA-73F319B3CF60}" presName="diagram" presStyleCnt="0">
        <dgm:presLayoutVars>
          <dgm:dir/>
          <dgm:resizeHandles val="exact"/>
        </dgm:presLayoutVars>
      </dgm:prSet>
      <dgm:spPr/>
      <dgm:t>
        <a:bodyPr/>
        <a:lstStyle/>
        <a:p>
          <a:endParaRPr lang="ru-RU"/>
        </a:p>
      </dgm:t>
    </dgm:pt>
    <dgm:pt modelId="{E5601FB5-B8B8-4704-AAB1-2B5E4E50D408}" type="pres">
      <dgm:prSet presAssocID="{D2CF1B1E-B1A6-4951-A225-B54E96800FB2}" presName="node" presStyleLbl="node1" presStyleIdx="0" presStyleCnt="5">
        <dgm:presLayoutVars>
          <dgm:bulletEnabled val="1"/>
        </dgm:presLayoutVars>
      </dgm:prSet>
      <dgm:spPr/>
      <dgm:t>
        <a:bodyPr/>
        <a:lstStyle/>
        <a:p>
          <a:endParaRPr lang="ru-RU"/>
        </a:p>
      </dgm:t>
    </dgm:pt>
    <dgm:pt modelId="{473DA9A7-42F1-45E1-BC74-4E6811C9BFA5}" type="pres">
      <dgm:prSet presAssocID="{49AFDAA6-D7B7-4248-9A8E-EB93465A43E7}" presName="sibTrans" presStyleCnt="0"/>
      <dgm:spPr/>
    </dgm:pt>
    <dgm:pt modelId="{064D7B1C-E422-42CF-8C46-C8DB831751A1}" type="pres">
      <dgm:prSet presAssocID="{85C095D0-DCF3-465B-BCA1-3ABB0169D38B}" presName="node" presStyleLbl="node1" presStyleIdx="1" presStyleCnt="5">
        <dgm:presLayoutVars>
          <dgm:bulletEnabled val="1"/>
        </dgm:presLayoutVars>
      </dgm:prSet>
      <dgm:spPr/>
      <dgm:t>
        <a:bodyPr/>
        <a:lstStyle/>
        <a:p>
          <a:endParaRPr lang="ru-RU"/>
        </a:p>
      </dgm:t>
    </dgm:pt>
    <dgm:pt modelId="{7276ED0A-867A-4AC1-93ED-F2DE380FA03F}" type="pres">
      <dgm:prSet presAssocID="{CF6459DE-6DE3-45F9-A348-0FF81DED8036}" presName="sibTrans" presStyleCnt="0"/>
      <dgm:spPr/>
    </dgm:pt>
    <dgm:pt modelId="{62B7CA64-30DB-46D7-9DA6-6635773D4F56}" type="pres">
      <dgm:prSet presAssocID="{230C3985-043F-43E3-9D8D-FD8C8B5C42EA}" presName="node" presStyleLbl="node1" presStyleIdx="2" presStyleCnt="5">
        <dgm:presLayoutVars>
          <dgm:bulletEnabled val="1"/>
        </dgm:presLayoutVars>
      </dgm:prSet>
      <dgm:spPr/>
      <dgm:t>
        <a:bodyPr/>
        <a:lstStyle/>
        <a:p>
          <a:endParaRPr lang="ru-RU"/>
        </a:p>
      </dgm:t>
    </dgm:pt>
    <dgm:pt modelId="{4D45C552-F32D-4B30-8B45-71289423E714}" type="pres">
      <dgm:prSet presAssocID="{8B9E18FB-C409-4869-AD16-326B89764C6C}" presName="sibTrans" presStyleCnt="0"/>
      <dgm:spPr/>
    </dgm:pt>
    <dgm:pt modelId="{463E04D9-60E9-403B-A2AE-C8CBFFA257E7}" type="pres">
      <dgm:prSet presAssocID="{831EFC7B-2200-49FD-9638-A2FB65585BEB}" presName="node" presStyleLbl="node1" presStyleIdx="3" presStyleCnt="5">
        <dgm:presLayoutVars>
          <dgm:bulletEnabled val="1"/>
        </dgm:presLayoutVars>
      </dgm:prSet>
      <dgm:spPr/>
      <dgm:t>
        <a:bodyPr/>
        <a:lstStyle/>
        <a:p>
          <a:endParaRPr lang="ru-RU"/>
        </a:p>
      </dgm:t>
    </dgm:pt>
    <dgm:pt modelId="{9909FFAE-3373-409C-AC1B-2FD8DD461C65}" type="pres">
      <dgm:prSet presAssocID="{B573D2CC-606D-4725-9347-6DCFC2FFE04F}" presName="sibTrans" presStyleCnt="0"/>
      <dgm:spPr/>
    </dgm:pt>
    <dgm:pt modelId="{1CCCF600-8B92-40E8-88EE-2A0BB558B0C1}" type="pres">
      <dgm:prSet presAssocID="{19C4F50C-2F9A-4C7E-8FD7-076F56DE1B30}" presName="node" presStyleLbl="node1" presStyleIdx="4" presStyleCnt="5">
        <dgm:presLayoutVars>
          <dgm:bulletEnabled val="1"/>
        </dgm:presLayoutVars>
      </dgm:prSet>
      <dgm:spPr/>
      <dgm:t>
        <a:bodyPr/>
        <a:lstStyle/>
        <a:p>
          <a:endParaRPr lang="ru-RU"/>
        </a:p>
      </dgm:t>
    </dgm:pt>
  </dgm:ptLst>
  <dgm:cxnLst>
    <dgm:cxn modelId="{094B452A-7FEC-4EB3-8DE2-3EFF13B135F8}" type="presOf" srcId="{831EFC7B-2200-49FD-9638-A2FB65585BEB}" destId="{463E04D9-60E9-403B-A2AE-C8CBFFA257E7}" srcOrd="0" destOrd="0" presId="urn:microsoft.com/office/officeart/2005/8/layout/default#1"/>
    <dgm:cxn modelId="{C914D9CF-A945-416C-AB46-E35496CC5E9A}" type="presOf" srcId="{D6FC3776-6977-4BBB-BDFA-73F319B3CF60}" destId="{37862839-C16B-4F4F-AAD3-E4F78F955233}" srcOrd="0" destOrd="0" presId="urn:microsoft.com/office/officeart/2005/8/layout/default#1"/>
    <dgm:cxn modelId="{47BA757B-B0EF-4882-838C-1A75E3D9BF11}" type="presOf" srcId="{19C4F50C-2F9A-4C7E-8FD7-076F56DE1B30}" destId="{1CCCF600-8B92-40E8-88EE-2A0BB558B0C1}" srcOrd="0" destOrd="0" presId="urn:microsoft.com/office/officeart/2005/8/layout/default#1"/>
    <dgm:cxn modelId="{BF77D685-64D4-42A0-A996-0F70DC91428F}" type="presOf" srcId="{230C3985-043F-43E3-9D8D-FD8C8B5C42EA}" destId="{62B7CA64-30DB-46D7-9DA6-6635773D4F56}" srcOrd="0" destOrd="0" presId="urn:microsoft.com/office/officeart/2005/8/layout/default#1"/>
    <dgm:cxn modelId="{9CBD5AE5-5776-4493-B0D1-9C838F9527DC}" type="presOf" srcId="{D2CF1B1E-B1A6-4951-A225-B54E96800FB2}" destId="{E5601FB5-B8B8-4704-AAB1-2B5E4E50D408}" srcOrd="0" destOrd="0" presId="urn:microsoft.com/office/officeart/2005/8/layout/default#1"/>
    <dgm:cxn modelId="{0F0BEB6A-D618-4A24-8B71-189ACA356DF7}" srcId="{D6FC3776-6977-4BBB-BDFA-73F319B3CF60}" destId="{19C4F50C-2F9A-4C7E-8FD7-076F56DE1B30}" srcOrd="4" destOrd="0" parTransId="{F2F1AFF6-8BDA-43FB-953D-503E9A08C855}" sibTransId="{A25541ED-224F-4594-8DCE-7396DB70D96C}"/>
    <dgm:cxn modelId="{42D7AC03-D67E-44C4-AE30-A10EE0F9A555}" srcId="{D6FC3776-6977-4BBB-BDFA-73F319B3CF60}" destId="{230C3985-043F-43E3-9D8D-FD8C8B5C42EA}" srcOrd="2" destOrd="0" parTransId="{4231DEAA-C1AE-48FA-A3FD-8CA7A59FB96F}" sibTransId="{8B9E18FB-C409-4869-AD16-326B89764C6C}"/>
    <dgm:cxn modelId="{4E34C61E-5BCC-47F5-B9B5-8DACE89E18A0}" srcId="{D6FC3776-6977-4BBB-BDFA-73F319B3CF60}" destId="{D2CF1B1E-B1A6-4951-A225-B54E96800FB2}" srcOrd="0" destOrd="0" parTransId="{D85D52AA-6306-4BBF-8C44-27A5726100DA}" sibTransId="{49AFDAA6-D7B7-4248-9A8E-EB93465A43E7}"/>
    <dgm:cxn modelId="{5A1416CD-76C9-4DE2-8FCE-7DE627D25E8E}" srcId="{D6FC3776-6977-4BBB-BDFA-73F319B3CF60}" destId="{85C095D0-DCF3-465B-BCA1-3ABB0169D38B}" srcOrd="1" destOrd="0" parTransId="{67C085C2-9576-4A52-898E-6E4858F3FC84}" sibTransId="{CF6459DE-6DE3-45F9-A348-0FF81DED8036}"/>
    <dgm:cxn modelId="{BEE088F7-0A51-4C8A-A3B6-DA42B96CE37E}" type="presOf" srcId="{85C095D0-DCF3-465B-BCA1-3ABB0169D38B}" destId="{064D7B1C-E422-42CF-8C46-C8DB831751A1}" srcOrd="0" destOrd="0" presId="urn:microsoft.com/office/officeart/2005/8/layout/default#1"/>
    <dgm:cxn modelId="{C0B5BA94-83B9-4464-AAB1-13A36597AE35}" srcId="{D6FC3776-6977-4BBB-BDFA-73F319B3CF60}" destId="{831EFC7B-2200-49FD-9638-A2FB65585BEB}" srcOrd="3" destOrd="0" parTransId="{A36E4F2C-2551-40EC-B6AF-F8A7F4F428DE}" sibTransId="{B573D2CC-606D-4725-9347-6DCFC2FFE04F}"/>
    <dgm:cxn modelId="{3FFDD4EB-56B4-4B43-87CB-869A293A8BCA}" type="presParOf" srcId="{37862839-C16B-4F4F-AAD3-E4F78F955233}" destId="{E5601FB5-B8B8-4704-AAB1-2B5E4E50D408}" srcOrd="0" destOrd="0" presId="urn:microsoft.com/office/officeart/2005/8/layout/default#1"/>
    <dgm:cxn modelId="{49207273-8D05-4420-A6F6-2587D0CA9DB4}" type="presParOf" srcId="{37862839-C16B-4F4F-AAD3-E4F78F955233}" destId="{473DA9A7-42F1-45E1-BC74-4E6811C9BFA5}" srcOrd="1" destOrd="0" presId="urn:microsoft.com/office/officeart/2005/8/layout/default#1"/>
    <dgm:cxn modelId="{AA78EB93-6024-4D15-9DA7-4AAA2F8DD508}" type="presParOf" srcId="{37862839-C16B-4F4F-AAD3-E4F78F955233}" destId="{064D7B1C-E422-42CF-8C46-C8DB831751A1}" srcOrd="2" destOrd="0" presId="urn:microsoft.com/office/officeart/2005/8/layout/default#1"/>
    <dgm:cxn modelId="{4D00205F-6746-43F0-A92F-021BEB393975}" type="presParOf" srcId="{37862839-C16B-4F4F-AAD3-E4F78F955233}" destId="{7276ED0A-867A-4AC1-93ED-F2DE380FA03F}" srcOrd="3" destOrd="0" presId="urn:microsoft.com/office/officeart/2005/8/layout/default#1"/>
    <dgm:cxn modelId="{AD0B827D-E2A0-41B4-BECF-5B7708E87ED3}" type="presParOf" srcId="{37862839-C16B-4F4F-AAD3-E4F78F955233}" destId="{62B7CA64-30DB-46D7-9DA6-6635773D4F56}" srcOrd="4" destOrd="0" presId="urn:microsoft.com/office/officeart/2005/8/layout/default#1"/>
    <dgm:cxn modelId="{A9AC309B-BF3C-45B8-9764-21EA43FD6297}" type="presParOf" srcId="{37862839-C16B-4F4F-AAD3-E4F78F955233}" destId="{4D45C552-F32D-4B30-8B45-71289423E714}" srcOrd="5" destOrd="0" presId="urn:microsoft.com/office/officeart/2005/8/layout/default#1"/>
    <dgm:cxn modelId="{B5D75293-0D09-4391-8D1A-763170861CC7}" type="presParOf" srcId="{37862839-C16B-4F4F-AAD3-E4F78F955233}" destId="{463E04D9-60E9-403B-A2AE-C8CBFFA257E7}" srcOrd="6" destOrd="0" presId="urn:microsoft.com/office/officeart/2005/8/layout/default#1"/>
    <dgm:cxn modelId="{D7CF0B4C-8B51-4A2F-B8F5-19BECE0316E4}" type="presParOf" srcId="{37862839-C16B-4F4F-AAD3-E4F78F955233}" destId="{9909FFAE-3373-409C-AC1B-2FD8DD461C65}" srcOrd="7" destOrd="0" presId="urn:microsoft.com/office/officeart/2005/8/layout/default#1"/>
    <dgm:cxn modelId="{97E706B3-6115-45F6-9145-371A37A263FB}" type="presParOf" srcId="{37862839-C16B-4F4F-AAD3-E4F78F955233}" destId="{1CCCF600-8B92-40E8-88EE-2A0BB558B0C1}"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9F134-1510-4249-BDE8-E6A09F94CC2E}" type="doc">
      <dgm:prSet loTypeId="urn:microsoft.com/office/officeart/2005/8/layout/pyramid2" loCatId="pyramid" qsTypeId="urn:microsoft.com/office/officeart/2005/8/quickstyle/simple1" qsCatId="simple" csTypeId="urn:microsoft.com/office/officeart/2005/8/colors/accent5_2" csCatId="accent5" phldr="1"/>
      <dgm:spPr/>
      <dgm:t>
        <a:bodyPr/>
        <a:lstStyle/>
        <a:p>
          <a:endParaRPr lang="ru-RU"/>
        </a:p>
      </dgm:t>
    </dgm:pt>
    <dgm:pt modelId="{2ACC2788-C79A-4284-B85D-68B23C239240}">
      <dgm:prSet/>
      <dgm:spPr/>
      <dgm:t>
        <a:bodyPr/>
        <a:lstStyle/>
        <a:p>
          <a:pPr rtl="0"/>
          <a:r>
            <a:rPr lang="ru-RU" dirty="0" smtClean="0"/>
            <a:t>для формирования эмоциональной сферы детей-сирот </a:t>
          </a:r>
          <a:r>
            <a:rPr lang="ru-RU" b="0" dirty="0" smtClean="0"/>
            <a:t>особое значение имеют </a:t>
          </a:r>
          <a:r>
            <a:rPr lang="ru-RU" b="1" dirty="0" smtClean="0"/>
            <a:t>социальные и эмоциональные условия взаимодействия со значимым взрослым</a:t>
          </a:r>
          <a:endParaRPr lang="ru-RU" dirty="0"/>
        </a:p>
      </dgm:t>
    </dgm:pt>
    <dgm:pt modelId="{431CF346-9B40-4FA6-BFB5-4FBDA8B74AF7}" type="parTrans" cxnId="{551FE03E-92E8-4CAA-ABE0-B5689C62BC73}">
      <dgm:prSet/>
      <dgm:spPr/>
      <dgm:t>
        <a:bodyPr/>
        <a:lstStyle/>
        <a:p>
          <a:endParaRPr lang="ru-RU"/>
        </a:p>
      </dgm:t>
    </dgm:pt>
    <dgm:pt modelId="{D9390896-C1D9-44D5-93CF-82FDAA10C4D4}" type="sibTrans" cxnId="{551FE03E-92E8-4CAA-ABE0-B5689C62BC73}">
      <dgm:prSet/>
      <dgm:spPr/>
      <dgm:t>
        <a:bodyPr/>
        <a:lstStyle/>
        <a:p>
          <a:endParaRPr lang="ru-RU"/>
        </a:p>
      </dgm:t>
    </dgm:pt>
    <dgm:pt modelId="{5914E374-8551-4A48-86EB-E9814DFE56F6}" type="pres">
      <dgm:prSet presAssocID="{2CC9F134-1510-4249-BDE8-E6A09F94CC2E}" presName="compositeShape" presStyleCnt="0">
        <dgm:presLayoutVars>
          <dgm:dir/>
          <dgm:resizeHandles/>
        </dgm:presLayoutVars>
      </dgm:prSet>
      <dgm:spPr/>
      <dgm:t>
        <a:bodyPr/>
        <a:lstStyle/>
        <a:p>
          <a:endParaRPr lang="ru-RU"/>
        </a:p>
      </dgm:t>
    </dgm:pt>
    <dgm:pt modelId="{46218730-4B94-4F6B-BB0B-8025D88A1400}" type="pres">
      <dgm:prSet presAssocID="{2CC9F134-1510-4249-BDE8-E6A09F94CC2E}" presName="pyramid" presStyleLbl="node1" presStyleIdx="0" presStyleCnt="1" custLinFactNeighborX="6793"/>
      <dgm:spPr/>
      <dgm:t>
        <a:bodyPr/>
        <a:lstStyle/>
        <a:p>
          <a:endParaRPr lang="ru-RU"/>
        </a:p>
      </dgm:t>
    </dgm:pt>
    <dgm:pt modelId="{C4D63A4C-71E6-446D-AE64-86812E9B2325}" type="pres">
      <dgm:prSet presAssocID="{2CC9F134-1510-4249-BDE8-E6A09F94CC2E}" presName="theList" presStyleCnt="0"/>
      <dgm:spPr/>
      <dgm:t>
        <a:bodyPr/>
        <a:lstStyle/>
        <a:p>
          <a:endParaRPr lang="ru-RU"/>
        </a:p>
      </dgm:t>
    </dgm:pt>
    <dgm:pt modelId="{5B69E47F-3227-4172-A305-B61F650921D8}" type="pres">
      <dgm:prSet presAssocID="{2ACC2788-C79A-4284-B85D-68B23C239240}" presName="aNode" presStyleLbl="fgAcc1" presStyleIdx="0" presStyleCnt="1">
        <dgm:presLayoutVars>
          <dgm:bulletEnabled val="1"/>
        </dgm:presLayoutVars>
      </dgm:prSet>
      <dgm:spPr/>
      <dgm:t>
        <a:bodyPr/>
        <a:lstStyle/>
        <a:p>
          <a:endParaRPr lang="ru-RU"/>
        </a:p>
      </dgm:t>
    </dgm:pt>
    <dgm:pt modelId="{1A91533F-E00C-4151-80CB-FBFDF6F98985}" type="pres">
      <dgm:prSet presAssocID="{2ACC2788-C79A-4284-B85D-68B23C239240}" presName="aSpace" presStyleCnt="0"/>
      <dgm:spPr/>
      <dgm:t>
        <a:bodyPr/>
        <a:lstStyle/>
        <a:p>
          <a:endParaRPr lang="ru-RU"/>
        </a:p>
      </dgm:t>
    </dgm:pt>
  </dgm:ptLst>
  <dgm:cxnLst>
    <dgm:cxn modelId="{38C35C23-EE60-49E5-AD8B-A56FE893332E}" type="presOf" srcId="{2CC9F134-1510-4249-BDE8-E6A09F94CC2E}" destId="{5914E374-8551-4A48-86EB-E9814DFE56F6}" srcOrd="0" destOrd="0" presId="urn:microsoft.com/office/officeart/2005/8/layout/pyramid2"/>
    <dgm:cxn modelId="{3F3E0540-1C80-4C62-8286-0D65176D6E54}" type="presOf" srcId="{2ACC2788-C79A-4284-B85D-68B23C239240}" destId="{5B69E47F-3227-4172-A305-B61F650921D8}" srcOrd="0" destOrd="0" presId="urn:microsoft.com/office/officeart/2005/8/layout/pyramid2"/>
    <dgm:cxn modelId="{551FE03E-92E8-4CAA-ABE0-B5689C62BC73}" srcId="{2CC9F134-1510-4249-BDE8-E6A09F94CC2E}" destId="{2ACC2788-C79A-4284-B85D-68B23C239240}" srcOrd="0" destOrd="0" parTransId="{431CF346-9B40-4FA6-BFB5-4FBDA8B74AF7}" sibTransId="{D9390896-C1D9-44D5-93CF-82FDAA10C4D4}"/>
    <dgm:cxn modelId="{0C421368-922C-419C-9AF9-B6232FB0BF3A}" type="presParOf" srcId="{5914E374-8551-4A48-86EB-E9814DFE56F6}" destId="{46218730-4B94-4F6B-BB0B-8025D88A1400}" srcOrd="0" destOrd="0" presId="urn:microsoft.com/office/officeart/2005/8/layout/pyramid2"/>
    <dgm:cxn modelId="{170E2D04-6E46-4419-A469-4ACF22EEF03E}" type="presParOf" srcId="{5914E374-8551-4A48-86EB-E9814DFE56F6}" destId="{C4D63A4C-71E6-446D-AE64-86812E9B2325}" srcOrd="1" destOrd="0" presId="urn:microsoft.com/office/officeart/2005/8/layout/pyramid2"/>
    <dgm:cxn modelId="{24958CC7-B39D-46E5-AA6A-68872E3EF7E1}" type="presParOf" srcId="{C4D63A4C-71E6-446D-AE64-86812E9B2325}" destId="{5B69E47F-3227-4172-A305-B61F650921D8}" srcOrd="0" destOrd="0" presId="urn:microsoft.com/office/officeart/2005/8/layout/pyramid2"/>
    <dgm:cxn modelId="{843F93BC-8863-462D-8B5C-3A6CF0B71D71}" type="presParOf" srcId="{C4D63A4C-71E6-446D-AE64-86812E9B2325}" destId="{1A91533F-E00C-4151-80CB-FBFDF6F98985}"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1FB5-B8B8-4704-AAB1-2B5E4E50D408}">
      <dsp:nvSpPr>
        <dsp:cNvPr id="0" name=""/>
        <dsp:cNvSpPr/>
      </dsp:nvSpPr>
      <dsp:spPr>
        <a:xfrm>
          <a:off x="0" y="168930"/>
          <a:ext cx="2430269" cy="14581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повышенная тревожность, </a:t>
          </a:r>
          <a:endParaRPr lang="ru-RU" sz="1800" kern="1200" dirty="0"/>
        </a:p>
      </dsp:txBody>
      <dsp:txXfrm>
        <a:off x="0" y="168930"/>
        <a:ext cx="2430269" cy="1458161"/>
      </dsp:txXfrm>
    </dsp:sp>
    <dsp:sp modelId="{064D7B1C-E422-42CF-8C46-C8DB831751A1}">
      <dsp:nvSpPr>
        <dsp:cNvPr id="0" name=""/>
        <dsp:cNvSpPr/>
      </dsp:nvSpPr>
      <dsp:spPr>
        <a:xfrm>
          <a:off x="2673296" y="168930"/>
          <a:ext cx="2430269" cy="1458161"/>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аффективные реакции на препятствия, </a:t>
          </a:r>
          <a:endParaRPr lang="ru-RU" sz="1800" kern="1200"/>
        </a:p>
      </dsp:txBody>
      <dsp:txXfrm>
        <a:off x="2673296" y="168930"/>
        <a:ext cx="2430269" cy="1458161"/>
      </dsp:txXfrm>
    </dsp:sp>
    <dsp:sp modelId="{62B7CA64-30DB-46D7-9DA6-6635773D4F56}">
      <dsp:nvSpPr>
        <dsp:cNvPr id="0" name=""/>
        <dsp:cNvSpPr/>
      </dsp:nvSpPr>
      <dsp:spPr>
        <a:xfrm>
          <a:off x="5346594" y="168930"/>
          <a:ext cx="2430269" cy="1458161"/>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быстрое эмоциональное истощение, </a:t>
          </a:r>
          <a:endParaRPr lang="ru-RU" sz="1800" kern="1200" dirty="0"/>
        </a:p>
      </dsp:txBody>
      <dsp:txXfrm>
        <a:off x="5346594" y="168930"/>
        <a:ext cx="2430269" cy="1458161"/>
      </dsp:txXfrm>
    </dsp:sp>
    <dsp:sp modelId="{463E04D9-60E9-403B-A2AE-C8CBFFA257E7}">
      <dsp:nvSpPr>
        <dsp:cNvPr id="0" name=""/>
        <dsp:cNvSpPr/>
      </dsp:nvSpPr>
      <dsp:spPr>
        <a:xfrm>
          <a:off x="1336648" y="1870119"/>
          <a:ext cx="2430269" cy="1458161"/>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слабое развитие сложных социальных эмоций (например, гордости и стыда), </a:t>
          </a:r>
          <a:endParaRPr lang="ru-RU" sz="1800" kern="1200" dirty="0"/>
        </a:p>
      </dsp:txBody>
      <dsp:txXfrm>
        <a:off x="1336648" y="1870119"/>
        <a:ext cx="2430269" cy="1458161"/>
      </dsp:txXfrm>
    </dsp:sp>
    <dsp:sp modelId="{1CCCF600-8B92-40E8-88EE-2A0BB558B0C1}">
      <dsp:nvSpPr>
        <dsp:cNvPr id="0" name=""/>
        <dsp:cNvSpPr/>
      </dsp:nvSpPr>
      <dsp:spPr>
        <a:xfrm>
          <a:off x="4009945" y="1870119"/>
          <a:ext cx="2430269" cy="145816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неумение выстраивать эмоциональные контакты с окружающими и т. д.</a:t>
          </a:r>
          <a:endParaRPr lang="ru-RU" sz="1800" kern="1200" dirty="0"/>
        </a:p>
      </dsp:txBody>
      <dsp:txXfrm>
        <a:off x="4009945" y="1870119"/>
        <a:ext cx="2430269" cy="1458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18730-4B94-4F6B-BB0B-8025D88A1400}">
      <dsp:nvSpPr>
        <dsp:cNvPr id="0" name=""/>
        <dsp:cNvSpPr/>
      </dsp:nvSpPr>
      <dsp:spPr>
        <a:xfrm>
          <a:off x="1008132" y="0"/>
          <a:ext cx="6552728" cy="6552728"/>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9E47F-3227-4172-A305-B61F650921D8}">
      <dsp:nvSpPr>
        <dsp:cNvPr id="0" name=""/>
        <dsp:cNvSpPr/>
      </dsp:nvSpPr>
      <dsp:spPr>
        <a:xfrm>
          <a:off x="3839369" y="655912"/>
          <a:ext cx="4259273" cy="465858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ru-RU" sz="3000" kern="1200" dirty="0" smtClean="0"/>
            <a:t>для формирования эмоциональной сферы детей-сирот </a:t>
          </a:r>
          <a:r>
            <a:rPr lang="ru-RU" sz="3000" b="0" kern="1200" dirty="0" smtClean="0"/>
            <a:t>особое значение имеют </a:t>
          </a:r>
          <a:r>
            <a:rPr lang="ru-RU" sz="3000" b="1" kern="1200" dirty="0" smtClean="0"/>
            <a:t>социальные и эмоциональные условия взаимодействия со значимым взрослым</a:t>
          </a:r>
          <a:endParaRPr lang="ru-RU" sz="3000" kern="1200" dirty="0"/>
        </a:p>
      </dsp:txBody>
      <dsp:txXfrm>
        <a:off x="4047290" y="863833"/>
        <a:ext cx="3843431" cy="42427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7D9DE-92BD-44B6-B138-168B26ACE1EB}" type="datetimeFigureOut">
              <a:rPr lang="ru-RU" smtClean="0"/>
              <a:pPr/>
              <a:t>05.10.2018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00665-0004-4193-84A0-B68186447BB7}" type="slidenum">
              <a:rPr lang="ru-RU" smtClean="0"/>
              <a:pPr/>
              <a:t>‹#›</a:t>
            </a:fld>
            <a:endParaRPr lang="ru-RU"/>
          </a:p>
        </p:txBody>
      </p:sp>
    </p:spTree>
    <p:extLst>
      <p:ext uri="{BB962C8B-B14F-4D97-AF65-F5344CB8AC3E}">
        <p14:creationId xmlns:p14="http://schemas.microsoft.com/office/powerpoint/2010/main" val="263996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2F700665-0004-4193-84A0-B68186447BB7}" type="slidenum">
              <a:rPr lang="ru-RU" smtClean="0"/>
              <a:pPr/>
              <a:t>6</a:t>
            </a:fld>
            <a:endParaRPr lang="ru-RU"/>
          </a:p>
        </p:txBody>
      </p:sp>
    </p:spTree>
    <p:extLst>
      <p:ext uri="{BB962C8B-B14F-4D97-AF65-F5344CB8AC3E}">
        <p14:creationId xmlns:p14="http://schemas.microsoft.com/office/powerpoint/2010/main" val="211204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2F700665-0004-4193-84A0-B68186447BB7}" type="slidenum">
              <a:rPr lang="ru-RU" smtClean="0"/>
              <a:pPr/>
              <a:t>22</a:t>
            </a:fld>
            <a:endParaRPr lang="ru-RU"/>
          </a:p>
        </p:txBody>
      </p:sp>
    </p:spTree>
    <p:extLst>
      <p:ext uri="{BB962C8B-B14F-4D97-AF65-F5344CB8AC3E}">
        <p14:creationId xmlns:p14="http://schemas.microsoft.com/office/powerpoint/2010/main" val="211204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52" y="2667648"/>
            <a:ext cx="9159451" cy="1470025"/>
          </a:xfrm>
          <a:solidFill>
            <a:srgbClr val="FFC000"/>
          </a:solidFill>
        </p:spPr>
        <p:txBody>
          <a:bodyPr>
            <a:normAutofit fontScale="90000"/>
          </a:bodyPr>
          <a:lstStyle/>
          <a:p>
            <a:r>
              <a:rPr lang="ru-RU" b="1" dirty="0" smtClean="0">
                <a:solidFill>
                  <a:schemeClr val="accent5">
                    <a:lumMod val="50000"/>
                  </a:schemeClr>
                </a:solidFill>
              </a:rPr>
              <a:t>Работа с эмоциональной сферой детей, при разлуке с кровной семьей</a:t>
            </a:r>
            <a:endParaRPr lang="ru-RU" b="1" dirty="0">
              <a:solidFill>
                <a:schemeClr val="accent5">
                  <a:lumMod val="50000"/>
                </a:schemeClr>
              </a:solidFill>
            </a:endParaRPr>
          </a:p>
        </p:txBody>
      </p:sp>
      <p:pic>
        <p:nvPicPr>
          <p:cNvPr id="1026" name="Picture 2" descr="C:\Users\1\Desktop\depositphotos_8910361-stock-photo-young-girl-with-different-emo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3980" y="-1447"/>
            <a:ext cx="1836660" cy="2754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1\Desktop\depositphotos_8910361-stock-photo-young-girl-with-different-emo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71"/>
          <a:stretch/>
        </p:blipFill>
        <p:spPr bwMode="auto">
          <a:xfrm>
            <a:off x="-15451" y="4150182"/>
            <a:ext cx="1856091" cy="27549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bacadded697b74a616a9449f8cbac83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 r="50000" b="-1"/>
          <a:stretch/>
        </p:blipFill>
        <p:spPr bwMode="auto">
          <a:xfrm>
            <a:off x="3381616" y="0"/>
            <a:ext cx="1847241" cy="2754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1\Desktop\bacadded697b74a616a9449f8cbac83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4002066" y="4147714"/>
            <a:ext cx="1847242" cy="2753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Desktop\depositphotos_8910361-stock-photo-young-girl-with-different-emo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6691614" y="29057"/>
            <a:ext cx="1836660" cy="27549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Desktop\depositphotos_8910361-stock-photo-young-girl-with-different-emo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128"/>
          <a:stretch/>
        </p:blipFill>
        <p:spPr bwMode="auto">
          <a:xfrm>
            <a:off x="7252635" y="4134888"/>
            <a:ext cx="1244257" cy="27549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1\Desktop\bacadded697b74a616a9449f8cbac83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66" r="16668"/>
          <a:stretch/>
        </p:blipFill>
        <p:spPr bwMode="auto">
          <a:xfrm>
            <a:off x="8528274" y="2468"/>
            <a:ext cx="615726" cy="2753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1\Desktop\zanyatie-3-nashi-emozii-sozializaziya-doshkolnikov-2.jp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5706935" y="4147714"/>
            <a:ext cx="1545700" cy="27560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1\Desktop\zanyatie-3-nashi-emozii-sozializaziya-doshkolnikov-2.jp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2456366" y="4138113"/>
            <a:ext cx="1545700" cy="27560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1\Desktop\bacadded697b74a616a9449f8cbac83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66" r="16668"/>
          <a:stretch/>
        </p:blipFill>
        <p:spPr bwMode="auto">
          <a:xfrm>
            <a:off x="1840640" y="4150182"/>
            <a:ext cx="615726" cy="27535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1\Desktop\bacadded697b74a616a9449f8cbac83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66" r="16668"/>
          <a:stretch/>
        </p:blipFill>
        <p:spPr bwMode="auto">
          <a:xfrm>
            <a:off x="8491301" y="4134451"/>
            <a:ext cx="615726" cy="27535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1\Desktop\zanyatie-3-nashi-emozii-sozializaziya-doshkolnikov-2.jp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1835916" y="-2468"/>
            <a:ext cx="1545700" cy="27560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1\Desktop\zanyatie-3-nashi-emozii-sozializaziya-doshkolnikov-2.jp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5228857" y="0"/>
            <a:ext cx="1545700" cy="2756012"/>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0" y="5715016"/>
            <a:ext cx="9144000"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2">
                    <a:lumMod val="75000"/>
                  </a:schemeClr>
                </a:solidFill>
                <a:latin typeface="+mj-lt"/>
              </a:rPr>
              <a:t>Кучеренко Анастасия Вячеславовна</a:t>
            </a:r>
          </a:p>
          <a:p>
            <a:pPr algn="r"/>
            <a:r>
              <a:rPr lang="ru-RU" b="1" dirty="0" smtClean="0">
                <a:solidFill>
                  <a:schemeClr val="tx2">
                    <a:lumMod val="75000"/>
                  </a:schemeClr>
                </a:solidFill>
                <a:latin typeface="+mj-lt"/>
              </a:rPr>
              <a:t>Психолог Центра психологии и психотерапии КПД</a:t>
            </a:r>
          </a:p>
          <a:p>
            <a:pPr algn="r"/>
            <a:r>
              <a:rPr lang="ru-RU" b="1" dirty="0" smtClean="0">
                <a:solidFill>
                  <a:schemeClr val="tx2">
                    <a:lumMod val="75000"/>
                  </a:schemeClr>
                </a:solidFill>
                <a:latin typeface="+mj-lt"/>
              </a:rPr>
              <a:t>Директор по развитию Ассоциации мотивационного консультирования</a:t>
            </a:r>
          </a:p>
          <a:p>
            <a:pPr algn="r"/>
            <a:r>
              <a:rPr lang="ru-RU" b="1" dirty="0" smtClean="0">
                <a:solidFill>
                  <a:schemeClr val="tx2">
                    <a:lumMod val="75000"/>
                  </a:schemeClr>
                </a:solidFill>
                <a:latin typeface="+mj-lt"/>
              </a:rPr>
              <a:t>Детский психотерапевт</a:t>
            </a:r>
          </a:p>
        </p:txBody>
      </p:sp>
    </p:spTree>
    <p:extLst>
      <p:ext uri="{BB962C8B-B14F-4D97-AF65-F5344CB8AC3E}">
        <p14:creationId xmlns:p14="http://schemas.microsoft.com/office/powerpoint/2010/main" val="320845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916831"/>
            <a:ext cx="8820472" cy="3554819"/>
          </a:xfrm>
          <a:prstGeom prst="rect">
            <a:avLst/>
          </a:prstGeom>
        </p:spPr>
        <p:txBody>
          <a:bodyPr wrap="square">
            <a:spAutoFit/>
          </a:bodyPr>
          <a:lstStyle/>
          <a:p>
            <a:r>
              <a:rPr lang="ru-RU" sz="2500" b="1" dirty="0"/>
              <a:t>Диафрагмальное </a:t>
            </a:r>
            <a:r>
              <a:rPr lang="ru-RU" sz="2500" b="1" dirty="0" smtClean="0"/>
              <a:t>дыхание</a:t>
            </a:r>
          </a:p>
          <a:p>
            <a:endParaRPr lang="ru-RU" sz="2500" b="1" dirty="0"/>
          </a:p>
          <a:p>
            <a:r>
              <a:rPr lang="ru-RU" sz="2500" b="1" dirty="0"/>
              <a:t>Прогрессивная мышечная </a:t>
            </a:r>
            <a:r>
              <a:rPr lang="ru-RU" sz="2500" b="1" dirty="0" smtClean="0"/>
              <a:t>релаксация</a:t>
            </a:r>
          </a:p>
          <a:p>
            <a:endParaRPr lang="ru-RU" sz="2500" b="1" dirty="0"/>
          </a:p>
          <a:p>
            <a:r>
              <a:rPr lang="ru-RU" sz="2500" b="1" dirty="0" smtClean="0"/>
              <a:t>Дыхание по квадрату </a:t>
            </a:r>
          </a:p>
          <a:p>
            <a:endParaRPr lang="ru-RU" sz="2500" b="1" dirty="0" smtClean="0"/>
          </a:p>
          <a:p>
            <a:r>
              <a:rPr lang="ru-RU" sz="2500" b="1" dirty="0" smtClean="0"/>
              <a:t>Включение </a:t>
            </a:r>
            <a:r>
              <a:rPr lang="ru-RU" sz="2500" b="1" dirty="0"/>
              <a:t>визуализации, управляемых образов и игр- подуть на суп, вдыхать аромат, выдувать мыльные пузыри </a:t>
            </a:r>
          </a:p>
          <a:p>
            <a:endParaRPr lang="ru-RU" sz="2500" b="1" dirty="0" smtClean="0"/>
          </a:p>
        </p:txBody>
      </p:sp>
      <p:sp>
        <p:nvSpPr>
          <p:cNvPr id="6" name="Заголовок 1"/>
          <p:cNvSpPr>
            <a:spLocks noGrp="1"/>
          </p:cNvSpPr>
          <p:nvPr>
            <p:ph type="title"/>
          </p:nvPr>
        </p:nvSpPr>
        <p:spPr>
          <a:xfrm>
            <a:off x="0" y="0"/>
            <a:ext cx="9144000" cy="1143000"/>
          </a:xfrm>
          <a:solidFill>
            <a:srgbClr val="FFC000"/>
          </a:solidFill>
        </p:spPr>
        <p:txBody>
          <a:bodyPr>
            <a:noAutofit/>
          </a:bodyPr>
          <a:lstStyle/>
          <a:p>
            <a:pPr algn="l"/>
            <a:r>
              <a:rPr lang="en-US" sz="3200" b="1" dirty="0"/>
              <a:t>RELAXATION TECHNIQUES</a:t>
            </a:r>
            <a:r>
              <a:rPr lang="ru-RU" sz="3200" b="1" dirty="0"/>
              <a:t> </a:t>
            </a:r>
            <a:r>
              <a:rPr lang="ru-RU" sz="3600" b="1" dirty="0"/>
              <a:t>– техники </a:t>
            </a:r>
            <a:r>
              <a:rPr lang="ru-RU" sz="3600" b="1" dirty="0" smtClean="0"/>
              <a:t>релаксации</a:t>
            </a:r>
            <a:endParaRPr lang="ru-RU" sz="3000" dirty="0"/>
          </a:p>
        </p:txBody>
      </p:sp>
    </p:spTree>
    <p:extLst>
      <p:ext uri="{BB962C8B-B14F-4D97-AF65-F5344CB8AC3E}">
        <p14:creationId xmlns:p14="http://schemas.microsoft.com/office/powerpoint/2010/main" val="34440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143000"/>
          </a:xfrm>
          <a:solidFill>
            <a:srgbClr val="FFC000"/>
          </a:solidFill>
        </p:spPr>
        <p:txBody>
          <a:bodyPr>
            <a:noAutofit/>
          </a:bodyPr>
          <a:lstStyle/>
          <a:p>
            <a:pPr algn="l"/>
            <a:r>
              <a:rPr lang="en-US" sz="3200" b="1" dirty="0"/>
              <a:t>AFFECTIVE EXPRESSION AND REGULATION</a:t>
            </a:r>
            <a:r>
              <a:rPr lang="ru-RU" sz="3200" b="1" dirty="0"/>
              <a:t> – </a:t>
            </a:r>
            <a:r>
              <a:rPr lang="ru-RU" sz="3600" b="1" dirty="0"/>
              <a:t>выражение и регуляция эмоций </a:t>
            </a:r>
            <a:endParaRPr lang="ru-RU" sz="3000" dirty="0"/>
          </a:p>
        </p:txBody>
      </p:sp>
      <p:sp>
        <p:nvSpPr>
          <p:cNvPr id="6" name="Прямоугольник 5"/>
          <p:cNvSpPr/>
          <p:nvPr/>
        </p:nvSpPr>
        <p:spPr>
          <a:xfrm>
            <a:off x="216294" y="1432500"/>
            <a:ext cx="8820202" cy="5478423"/>
          </a:xfrm>
          <a:prstGeom prst="rect">
            <a:avLst/>
          </a:prstGeom>
        </p:spPr>
        <p:txBody>
          <a:bodyPr wrap="square">
            <a:spAutoFit/>
          </a:bodyPr>
          <a:lstStyle/>
          <a:p>
            <a:r>
              <a:rPr lang="ru-RU" sz="2500" b="1" dirty="0"/>
              <a:t>Эмоциональное обучение, включая их </a:t>
            </a:r>
            <a:r>
              <a:rPr lang="ru-RU" sz="2500" b="1" dirty="0" smtClean="0"/>
              <a:t>вербализацию</a:t>
            </a:r>
          </a:p>
          <a:p>
            <a:endParaRPr lang="ru-RU" sz="2500" b="1" dirty="0"/>
          </a:p>
          <a:p>
            <a:r>
              <a:rPr lang="ru-RU" sz="2500" b="1" dirty="0"/>
              <a:t>Принятие </a:t>
            </a:r>
            <a:r>
              <a:rPr lang="ru-RU" sz="2500" b="1" dirty="0" smtClean="0"/>
              <a:t>чувств</a:t>
            </a:r>
          </a:p>
          <a:p>
            <a:endParaRPr lang="ru-RU" sz="2500" b="1" dirty="0"/>
          </a:p>
          <a:p>
            <a:r>
              <a:rPr lang="ru-RU" sz="2500" b="1" dirty="0"/>
              <a:t>Управление </a:t>
            </a:r>
            <a:r>
              <a:rPr lang="ru-RU" sz="2500" b="1" dirty="0" smtClean="0"/>
              <a:t>чувствами</a:t>
            </a:r>
          </a:p>
          <a:p>
            <a:endParaRPr lang="ru-RU" sz="2500" b="1" dirty="0"/>
          </a:p>
          <a:p>
            <a:r>
              <a:rPr lang="ru-RU" sz="2500" b="1" dirty="0"/>
              <a:t>Преодоление сложных чувств, управляемых травмой </a:t>
            </a:r>
            <a:r>
              <a:rPr lang="ru-RU" sz="2500" b="1" dirty="0" smtClean="0"/>
              <a:t>                     ( </a:t>
            </a:r>
            <a:r>
              <a:rPr lang="ru-RU" sz="2500" b="1" dirty="0"/>
              <a:t>к чувствам, связанным с травмой переходят постепенно и обязательно заканчивают эту сессию на позитивной ноте</a:t>
            </a:r>
            <a:r>
              <a:rPr lang="ru-RU" sz="2500" b="1" dirty="0" smtClean="0"/>
              <a:t>)</a:t>
            </a:r>
          </a:p>
          <a:p>
            <a:endParaRPr lang="ru-RU" sz="2500" b="1" dirty="0"/>
          </a:p>
          <a:p>
            <a:pPr marL="118872" indent="0">
              <a:buNone/>
            </a:pPr>
            <a:r>
              <a:rPr lang="ru-RU" sz="2500" b="1" dirty="0"/>
              <a:t>Приёмы: использование картинок и фото для эмоционального обучения, использование арт-техник, игр, НО </a:t>
            </a:r>
            <a:r>
              <a:rPr lang="mr-IN" sz="2500" b="1" dirty="0"/>
              <a:t>–</a:t>
            </a:r>
            <a:r>
              <a:rPr lang="ru-RU" sz="2500" b="1" dirty="0"/>
              <a:t> обязательно с последующим обсуждением)</a:t>
            </a:r>
          </a:p>
          <a:p>
            <a:endParaRPr lang="ru-RU" sz="2500" b="1" dirty="0"/>
          </a:p>
        </p:txBody>
      </p:sp>
    </p:spTree>
    <p:extLst>
      <p:ext uri="{BB962C8B-B14F-4D97-AF65-F5344CB8AC3E}">
        <p14:creationId xmlns:p14="http://schemas.microsoft.com/office/powerpoint/2010/main" val="266812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43000"/>
          </a:xfrm>
          <a:solidFill>
            <a:srgbClr val="FFC000"/>
          </a:solidFill>
        </p:spPr>
        <p:txBody>
          <a:bodyPr>
            <a:noAutofit/>
          </a:bodyPr>
          <a:lstStyle/>
          <a:p>
            <a:pPr algn="l"/>
            <a:r>
              <a:rPr lang="en-US" sz="3200" b="1" dirty="0"/>
              <a:t>COGNITIVE COPING AND PROCESSING</a:t>
            </a:r>
            <a:r>
              <a:rPr lang="ru-RU" sz="3200" b="1" dirty="0"/>
              <a:t> </a:t>
            </a:r>
            <a:r>
              <a:rPr lang="ru-RU" sz="3200" b="1" dirty="0" smtClean="0"/>
              <a:t/>
            </a:r>
            <a:br>
              <a:rPr lang="ru-RU" sz="3200" b="1" dirty="0" smtClean="0"/>
            </a:br>
            <a:r>
              <a:rPr lang="ru-RU" sz="3200" b="1" dirty="0" smtClean="0"/>
              <a:t>совладение </a:t>
            </a:r>
            <a:r>
              <a:rPr lang="ru-RU" sz="3200" b="1" dirty="0"/>
              <a:t>с мыслями и реструктурирование </a:t>
            </a:r>
            <a:endParaRPr lang="ru-RU" sz="3000" dirty="0"/>
          </a:p>
        </p:txBody>
      </p:sp>
      <p:sp>
        <p:nvSpPr>
          <p:cNvPr id="5" name="Прямоугольник 4"/>
          <p:cNvSpPr/>
          <p:nvPr/>
        </p:nvSpPr>
        <p:spPr>
          <a:xfrm>
            <a:off x="147772" y="1556792"/>
            <a:ext cx="8784976" cy="3231654"/>
          </a:xfrm>
          <a:prstGeom prst="rect">
            <a:avLst/>
          </a:prstGeom>
        </p:spPr>
        <p:txBody>
          <a:bodyPr wrap="square">
            <a:spAutoFit/>
          </a:bodyPr>
          <a:lstStyle/>
          <a:p>
            <a:pPr algn="just"/>
            <a:r>
              <a:rPr lang="ru-RU" sz="2800" dirty="0" smtClean="0"/>
              <a:t>«мир </a:t>
            </a:r>
            <a:r>
              <a:rPr lang="ru-RU" sz="2800" dirty="0"/>
              <a:t>– это неприятное и небезопасное место»; «людям нельзя доверять»; «все хотят только использовать тебя», « в этом мире все </a:t>
            </a:r>
            <a:r>
              <a:rPr lang="ru-RU" sz="2800" dirty="0" err="1"/>
              <a:t>подлецы</a:t>
            </a:r>
            <a:r>
              <a:rPr lang="ru-RU" sz="2800" dirty="0"/>
              <a:t> , хороших людей нет»</a:t>
            </a:r>
          </a:p>
          <a:p>
            <a:pPr algn="just"/>
            <a:r>
              <a:rPr lang="ru-RU" sz="2800" dirty="0" smtClean="0"/>
              <a:t>«я никому не нужен»; «</a:t>
            </a:r>
            <a:r>
              <a:rPr lang="ru-RU" sz="2800" dirty="0"/>
              <a:t>я неудачник», «я испорчена»; «мне уже никогда не повезёт», «моя жизнь </a:t>
            </a:r>
            <a:r>
              <a:rPr lang="ru-RU" sz="2800" dirty="0" smtClean="0"/>
              <a:t>не сложилась</a:t>
            </a:r>
            <a:r>
              <a:rPr lang="ru-RU" sz="2800" dirty="0"/>
              <a:t>», «у меня никогда ничего не получится»,</a:t>
            </a:r>
            <a:r>
              <a:rPr lang="ru-RU" sz="3200" dirty="0"/>
              <a:t> </a:t>
            </a:r>
            <a:r>
              <a:rPr lang="ru-RU" sz="3200" dirty="0" smtClean="0"/>
              <a:t>«</a:t>
            </a:r>
            <a:r>
              <a:rPr lang="ru-RU" sz="2600" dirty="0" smtClean="0"/>
              <a:t>жизнь  </a:t>
            </a:r>
            <a:r>
              <a:rPr lang="ru-RU" sz="2600" dirty="0"/>
              <a:t>уже больше не </a:t>
            </a:r>
            <a:r>
              <a:rPr lang="ru-RU" sz="2600" dirty="0" smtClean="0"/>
              <a:t>сложится»</a:t>
            </a:r>
            <a:endParaRPr lang="ru-RU" sz="2600" dirty="0"/>
          </a:p>
        </p:txBody>
      </p:sp>
    </p:spTree>
    <p:extLst>
      <p:ext uri="{BB962C8B-B14F-4D97-AF65-F5344CB8AC3E}">
        <p14:creationId xmlns:p14="http://schemas.microsoft.com/office/powerpoint/2010/main" val="644368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43000"/>
          </a:xfrm>
          <a:solidFill>
            <a:srgbClr val="FFC000"/>
          </a:solidFill>
        </p:spPr>
        <p:txBody>
          <a:bodyPr>
            <a:noAutofit/>
          </a:bodyPr>
          <a:lstStyle/>
          <a:p>
            <a:pPr algn="l"/>
            <a:r>
              <a:rPr lang="ru-RU" sz="3200" b="1" dirty="0" smtClean="0"/>
              <a:t>Арт-терапия</a:t>
            </a:r>
            <a:endParaRPr lang="ru-RU" sz="3000" dirty="0"/>
          </a:p>
        </p:txBody>
      </p:sp>
      <p:pic>
        <p:nvPicPr>
          <p:cNvPr id="15362" name="Picture 2" descr="C:\Users\1\Desktop\seminar-praktikum-primenenie-art-terapii-v-razvitii-korrekcii-i-vosstanovlenii-emocionalno-volevoj-sfery-u-detej-doshkolnogo-vozrasta-s-osobymi-potrebnostya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57" y="1213647"/>
            <a:ext cx="8415544" cy="56166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9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2725"/>
            <a:ext cx="9144000" cy="1268760"/>
          </a:xfrm>
          <a:solidFill>
            <a:srgbClr val="FFC000"/>
          </a:solidFill>
        </p:spPr>
        <p:txBody>
          <a:bodyPr>
            <a:noAutofit/>
          </a:bodyPr>
          <a:lstStyle/>
          <a:p>
            <a:pPr algn="l"/>
            <a:r>
              <a:rPr lang="ru-RU" sz="3200" b="1" dirty="0" smtClean="0">
                <a:cs typeface="Times New Roman" pitchFamily="18" charset="0"/>
              </a:rPr>
              <a:t>Виды арт-терапии:</a:t>
            </a:r>
            <a:endParaRPr lang="ru-RU" sz="3000" dirty="0"/>
          </a:p>
        </p:txBody>
      </p:sp>
      <p:sp>
        <p:nvSpPr>
          <p:cNvPr id="5" name="Прямоугольник 4"/>
          <p:cNvSpPr/>
          <p:nvPr/>
        </p:nvSpPr>
        <p:spPr>
          <a:xfrm>
            <a:off x="1907704" y="1556792"/>
            <a:ext cx="4572000" cy="4693593"/>
          </a:xfrm>
          <a:prstGeom prst="rect">
            <a:avLst/>
          </a:prstGeom>
        </p:spPr>
        <p:txBody>
          <a:bodyPr>
            <a:spAutoFit/>
          </a:bodyPr>
          <a:lstStyle/>
          <a:p>
            <a:pPr marL="342900" indent="-342900">
              <a:buBlip>
                <a:blip r:embed="rId2"/>
              </a:buBlip>
            </a:pPr>
            <a:r>
              <a:rPr lang="ru-RU" sz="2300" b="1" dirty="0" smtClean="0">
                <a:cs typeface="Arial" pitchFamily="34" charset="0"/>
              </a:rPr>
              <a:t>Музыкотерапия</a:t>
            </a:r>
          </a:p>
          <a:p>
            <a:pPr marL="342900" indent="-342900">
              <a:buBlip>
                <a:blip r:embed="rId2"/>
              </a:buBlip>
            </a:pPr>
            <a:r>
              <a:rPr lang="ru-RU" sz="2300" b="1" dirty="0" err="1" smtClean="0">
                <a:cs typeface="Arial" pitchFamily="34" charset="0"/>
              </a:rPr>
              <a:t>Библиотерапия</a:t>
            </a:r>
            <a:endParaRPr lang="ru-RU" sz="2300" b="1" dirty="0" smtClean="0">
              <a:cs typeface="Arial" pitchFamily="34" charset="0"/>
            </a:endParaRPr>
          </a:p>
          <a:p>
            <a:pPr marL="342900" indent="-342900">
              <a:buBlip>
                <a:blip r:embed="rId2"/>
              </a:buBlip>
            </a:pPr>
            <a:r>
              <a:rPr lang="ru-RU" sz="2300" b="1" dirty="0" err="1" smtClean="0">
                <a:cs typeface="Arial" pitchFamily="34" charset="0"/>
              </a:rPr>
              <a:t>Драмотерапия</a:t>
            </a:r>
            <a:endParaRPr lang="ru-RU" sz="2300" b="1" dirty="0" smtClean="0">
              <a:cs typeface="Arial" pitchFamily="34" charset="0"/>
            </a:endParaRPr>
          </a:p>
          <a:p>
            <a:pPr marL="342900" indent="-342900">
              <a:buBlip>
                <a:blip r:embed="rId2"/>
              </a:buBlip>
            </a:pPr>
            <a:r>
              <a:rPr lang="ru-RU" sz="2300" b="1" dirty="0" err="1" smtClean="0">
                <a:cs typeface="Arial" pitchFamily="34" charset="0"/>
              </a:rPr>
              <a:t>Игротеапия</a:t>
            </a:r>
            <a:endParaRPr lang="ru-RU" sz="2300" b="1" dirty="0" smtClean="0">
              <a:cs typeface="Arial" pitchFamily="34" charset="0"/>
            </a:endParaRPr>
          </a:p>
          <a:p>
            <a:pPr marL="342900" indent="-342900">
              <a:buBlip>
                <a:blip r:embed="rId2"/>
              </a:buBlip>
            </a:pPr>
            <a:r>
              <a:rPr lang="ru-RU" sz="2300" b="1" dirty="0" err="1" smtClean="0">
                <a:cs typeface="Arial" pitchFamily="34" charset="0"/>
              </a:rPr>
              <a:t>Изотерапия</a:t>
            </a:r>
            <a:endParaRPr lang="ru-RU" sz="2300" b="1" dirty="0" smtClean="0">
              <a:cs typeface="Arial" pitchFamily="34" charset="0"/>
            </a:endParaRPr>
          </a:p>
          <a:p>
            <a:pPr marL="342900" indent="-342900">
              <a:buBlip>
                <a:blip r:embed="rId2"/>
              </a:buBlip>
            </a:pPr>
            <a:r>
              <a:rPr lang="ru-RU" sz="2300" b="1" dirty="0" err="1" smtClean="0">
                <a:cs typeface="Arial" pitchFamily="34" charset="0"/>
              </a:rPr>
              <a:t>Маскотерапия</a:t>
            </a:r>
            <a:endParaRPr lang="ru-RU" sz="2300" b="1" dirty="0">
              <a:cs typeface="Arial" pitchFamily="34" charset="0"/>
            </a:endParaRPr>
          </a:p>
          <a:p>
            <a:pPr marL="342900" indent="-342900">
              <a:buBlip>
                <a:blip r:embed="rId2"/>
              </a:buBlip>
            </a:pPr>
            <a:r>
              <a:rPr lang="ru-RU" sz="2300" b="1" dirty="0" smtClean="0">
                <a:cs typeface="Arial" pitchFamily="34" charset="0"/>
              </a:rPr>
              <a:t>Коллаж</a:t>
            </a:r>
          </a:p>
          <a:p>
            <a:pPr marL="342900" indent="-342900">
              <a:buBlip>
                <a:blip r:embed="rId2"/>
              </a:buBlip>
            </a:pPr>
            <a:r>
              <a:rPr lang="ru-RU" sz="2300" b="1" dirty="0" smtClean="0">
                <a:cs typeface="Arial" pitchFamily="34" charset="0"/>
              </a:rPr>
              <a:t>Оригами</a:t>
            </a:r>
          </a:p>
          <a:p>
            <a:pPr marL="342900" indent="-342900">
              <a:buBlip>
                <a:blip r:embed="rId2"/>
              </a:buBlip>
            </a:pPr>
            <a:r>
              <a:rPr lang="ru-RU" sz="2300" b="1" dirty="0" smtClean="0">
                <a:cs typeface="Arial" pitchFamily="34" charset="0"/>
              </a:rPr>
              <a:t>Песочная терапия</a:t>
            </a:r>
          </a:p>
          <a:p>
            <a:pPr marL="342900" indent="-342900">
              <a:buBlip>
                <a:blip r:embed="rId2"/>
              </a:buBlip>
            </a:pPr>
            <a:r>
              <a:rPr lang="ru-RU" sz="2300" b="1" dirty="0" err="1" smtClean="0">
                <a:cs typeface="Arial" pitchFamily="34" charset="0"/>
              </a:rPr>
              <a:t>Цветотерапия</a:t>
            </a:r>
            <a:endParaRPr lang="ru-RU" sz="2300" b="1" dirty="0" smtClean="0">
              <a:cs typeface="Arial" pitchFamily="34" charset="0"/>
            </a:endParaRPr>
          </a:p>
          <a:p>
            <a:pPr marL="342900" indent="-342900">
              <a:buBlip>
                <a:blip r:embed="rId2"/>
              </a:buBlip>
            </a:pPr>
            <a:r>
              <a:rPr lang="ru-RU" sz="2300" b="1" dirty="0" err="1" smtClean="0">
                <a:cs typeface="Arial" pitchFamily="34" charset="0"/>
              </a:rPr>
              <a:t>Сказкотерапия</a:t>
            </a:r>
            <a:endParaRPr lang="ru-RU" sz="2300" b="1" dirty="0" smtClean="0">
              <a:cs typeface="Arial" pitchFamily="34" charset="0"/>
            </a:endParaRPr>
          </a:p>
          <a:p>
            <a:pPr marL="342900" indent="-342900">
              <a:buBlip>
                <a:blip r:embed="rId2"/>
              </a:buBlip>
            </a:pPr>
            <a:r>
              <a:rPr lang="ru-RU" sz="2300" b="1" dirty="0" smtClean="0">
                <a:cs typeface="Arial" pitchFamily="34" charset="0"/>
              </a:rPr>
              <a:t>Фототерапия</a:t>
            </a:r>
          </a:p>
          <a:p>
            <a:pPr marL="342900" indent="-342900">
              <a:buBlip>
                <a:blip r:embed="rId2"/>
              </a:buBlip>
            </a:pPr>
            <a:r>
              <a:rPr lang="ru-RU" sz="2300" b="1" dirty="0" smtClean="0">
                <a:cs typeface="Arial" pitchFamily="34" charset="0"/>
              </a:rPr>
              <a:t>Работа </a:t>
            </a:r>
            <a:r>
              <a:rPr lang="ru-RU" sz="2300" b="1" dirty="0">
                <a:cs typeface="Arial" pitchFamily="34" charset="0"/>
              </a:rPr>
              <a:t>с </a:t>
            </a:r>
            <a:r>
              <a:rPr lang="ru-RU" sz="2300" b="1" dirty="0" smtClean="0">
                <a:cs typeface="Arial" pitchFamily="34" charset="0"/>
              </a:rPr>
              <a:t>глиной</a:t>
            </a:r>
            <a:endParaRPr lang="ru-RU" sz="2300" b="1" dirty="0">
              <a:cs typeface="Arial" pitchFamily="34" charset="0"/>
            </a:endParaRPr>
          </a:p>
        </p:txBody>
      </p:sp>
    </p:spTree>
    <p:extLst>
      <p:ext uri="{BB962C8B-B14F-4D97-AF65-F5344CB8AC3E}">
        <p14:creationId xmlns:p14="http://schemas.microsoft.com/office/powerpoint/2010/main" val="4825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132" y="1556792"/>
            <a:ext cx="8589295" cy="1785104"/>
          </a:xfrm>
          <a:prstGeom prst="rect">
            <a:avLst/>
          </a:prstGeom>
        </p:spPr>
        <p:txBody>
          <a:bodyPr wrap="square">
            <a:spAutoFit/>
          </a:bodyPr>
          <a:lstStyle/>
          <a:p>
            <a:endParaRPr lang="ru-RU" sz="2200" b="1" dirty="0">
              <a:cs typeface="Times New Roman" pitchFamily="18" charset="0"/>
            </a:endParaRPr>
          </a:p>
          <a:p>
            <a:r>
              <a:rPr lang="ru-RU" sz="2200" dirty="0">
                <a:cs typeface="Times New Roman" pitchFamily="18" charset="0"/>
              </a:rPr>
              <a:t>Диагностический и собственно терапевтические процессы протекают одновременно с посредством творчества, естественного для ребенка </a:t>
            </a:r>
            <a:r>
              <a:rPr lang="ru-RU" sz="2200" dirty="0" smtClean="0">
                <a:cs typeface="Times New Roman" pitchFamily="18" charset="0"/>
              </a:rPr>
              <a:t>процесса;</a:t>
            </a:r>
            <a:endParaRPr lang="ru-RU" sz="2200" dirty="0">
              <a:cs typeface="Times New Roman" pitchFamily="18" charset="0"/>
            </a:endParaRPr>
          </a:p>
          <a:p>
            <a:endParaRPr lang="ru-RU" sz="2200" dirty="0"/>
          </a:p>
        </p:txBody>
      </p:sp>
      <p:sp>
        <p:nvSpPr>
          <p:cNvPr id="5" name="Прямоугольник 4"/>
          <p:cNvSpPr/>
          <p:nvPr/>
        </p:nvSpPr>
        <p:spPr>
          <a:xfrm>
            <a:off x="267437" y="3212976"/>
            <a:ext cx="8496943" cy="1311128"/>
          </a:xfrm>
          <a:prstGeom prst="rect">
            <a:avLst/>
          </a:prstGeom>
        </p:spPr>
        <p:txBody>
          <a:bodyPr wrap="square">
            <a:spAutoFit/>
          </a:bodyPr>
          <a:lstStyle/>
          <a:p>
            <a:pPr algn="just">
              <a:lnSpc>
                <a:spcPct val="90000"/>
              </a:lnSpc>
              <a:buNone/>
            </a:pPr>
            <a:r>
              <a:rPr lang="ru-RU" sz="2200" dirty="0">
                <a:cs typeface="Times New Roman" pitchFamily="18" charset="0"/>
              </a:rPr>
              <a:t>Передача ребенком своего эмоционального опыта в изобразительном творчестве, облегчает описание его в словах, «переводит» информацию о пережитом с эмоционального на когнитивный </a:t>
            </a:r>
            <a:r>
              <a:rPr lang="ru-RU" sz="2200" dirty="0" smtClean="0">
                <a:cs typeface="Times New Roman" pitchFamily="18" charset="0"/>
              </a:rPr>
              <a:t>уровень;</a:t>
            </a:r>
            <a:endParaRPr lang="ru-RU" sz="2200" dirty="0">
              <a:cs typeface="Times New Roman" pitchFamily="18" charset="0"/>
            </a:endParaRPr>
          </a:p>
        </p:txBody>
      </p:sp>
      <p:sp>
        <p:nvSpPr>
          <p:cNvPr id="6" name="Прямоугольник 5"/>
          <p:cNvSpPr/>
          <p:nvPr/>
        </p:nvSpPr>
        <p:spPr>
          <a:xfrm>
            <a:off x="267437" y="4919102"/>
            <a:ext cx="8784976" cy="1107996"/>
          </a:xfrm>
          <a:prstGeom prst="rect">
            <a:avLst/>
          </a:prstGeom>
        </p:spPr>
        <p:txBody>
          <a:bodyPr wrap="square">
            <a:spAutoFit/>
          </a:bodyPr>
          <a:lstStyle/>
          <a:p>
            <a:pPr algn="just">
              <a:buNone/>
            </a:pPr>
            <a:r>
              <a:rPr lang="ru-RU" sz="2200" dirty="0">
                <a:cs typeface="Times New Roman" pitchFamily="18" charset="0"/>
              </a:rPr>
              <a:t>Ребенок может одновременно выступать в качестве  «непосредственно участника» и «</a:t>
            </a:r>
            <a:r>
              <a:rPr lang="ru-RU" sz="2200" dirty="0" smtClean="0">
                <a:cs typeface="Times New Roman" pitchFamily="18" charset="0"/>
              </a:rPr>
              <a:t>свидетеля», особенно, если имелся опыт травматической ситуации;</a:t>
            </a:r>
            <a:endParaRPr lang="ru-RU" sz="2200" dirty="0">
              <a:cs typeface="Times New Roman" pitchFamily="18" charset="0"/>
            </a:endParaRPr>
          </a:p>
        </p:txBody>
      </p:sp>
      <p:sp>
        <p:nvSpPr>
          <p:cNvPr id="7" name="Заголовок 1"/>
          <p:cNvSpPr>
            <a:spLocks noGrp="1"/>
          </p:cNvSpPr>
          <p:nvPr>
            <p:ph type="title"/>
          </p:nvPr>
        </p:nvSpPr>
        <p:spPr>
          <a:xfrm>
            <a:off x="0" y="0"/>
            <a:ext cx="9144000" cy="1268760"/>
          </a:xfrm>
          <a:solidFill>
            <a:srgbClr val="FFC000"/>
          </a:solidFill>
        </p:spPr>
        <p:txBody>
          <a:bodyPr>
            <a:noAutofit/>
          </a:bodyPr>
          <a:lstStyle/>
          <a:p>
            <a:pPr algn="l"/>
            <a:r>
              <a:rPr lang="ru-RU" sz="3200" b="1" dirty="0">
                <a:cs typeface="Times New Roman" pitchFamily="18" charset="0"/>
              </a:rPr>
              <a:t>Преимущества использования </a:t>
            </a:r>
            <a:r>
              <a:rPr lang="ru-RU" sz="3200" b="1" dirty="0" err="1">
                <a:cs typeface="Times New Roman" pitchFamily="18" charset="0"/>
              </a:rPr>
              <a:t>арттерапевтических</a:t>
            </a:r>
            <a:r>
              <a:rPr lang="ru-RU" sz="3200" b="1" dirty="0">
                <a:cs typeface="Times New Roman" pitchFamily="18" charset="0"/>
              </a:rPr>
              <a:t> методов в реабилитации детей</a:t>
            </a:r>
            <a:r>
              <a:rPr lang="ru-RU" sz="3200" b="1" dirty="0" smtClean="0">
                <a:cs typeface="Times New Roman" pitchFamily="18" charset="0"/>
              </a:rPr>
              <a:t>:</a:t>
            </a:r>
            <a:endParaRPr lang="ru-RU" sz="3000" dirty="0"/>
          </a:p>
        </p:txBody>
      </p:sp>
    </p:spTree>
    <p:extLst>
      <p:ext uri="{BB962C8B-B14F-4D97-AF65-F5344CB8AC3E}">
        <p14:creationId xmlns:p14="http://schemas.microsoft.com/office/powerpoint/2010/main" val="249705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1\Desktop\klyaksa_02.png"/>
          <p:cNvPicPr>
            <a:picLocks noChangeAspect="1" noChangeArrowheads="1"/>
          </p:cNvPicPr>
          <p:nvPr/>
        </p:nvPicPr>
        <p:blipFill rotWithShape="1">
          <a:blip r:embed="rId2">
            <a:extLst>
              <a:ext uri="{28A0092B-C50C-407E-A947-70E740481C1C}">
                <a14:useLocalDpi xmlns:a14="http://schemas.microsoft.com/office/drawing/2010/main" val="0"/>
              </a:ext>
            </a:extLst>
          </a:blip>
          <a:srcRect l="1520" t="3113" r="2257" b="3060"/>
          <a:stretch/>
        </p:blipFill>
        <p:spPr bwMode="auto">
          <a:xfrm>
            <a:off x="4588933" y="3573016"/>
            <a:ext cx="4555067" cy="33871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215" y="692696"/>
            <a:ext cx="9144000" cy="3262432"/>
          </a:xfrm>
          <a:prstGeom prst="rect">
            <a:avLst/>
          </a:prstGeom>
        </p:spPr>
        <p:txBody>
          <a:bodyPr wrap="square">
            <a:spAutoFit/>
          </a:bodyPr>
          <a:lstStyle/>
          <a:p>
            <a:pPr lvl="0" algn="just" eaLnBrk="0" fontAlgn="base" hangingPunct="0">
              <a:spcBef>
                <a:spcPct val="0"/>
              </a:spcBef>
              <a:spcAft>
                <a:spcPct val="0"/>
              </a:spcAft>
            </a:pPr>
            <a:r>
              <a:rPr lang="ru-RU" sz="200" b="1" dirty="0" smtClean="0">
                <a:cs typeface="Arial" pitchFamily="34" charset="0"/>
              </a:rPr>
              <a:t>.</a:t>
            </a:r>
            <a:r>
              <a:rPr lang="ru-RU" b="1" dirty="0">
                <a:cs typeface="Arial" pitchFamily="34" charset="0"/>
              </a:rPr>
              <a:t/>
            </a:r>
            <a:br>
              <a:rPr lang="ru-RU" b="1" dirty="0">
                <a:cs typeface="Arial" pitchFamily="34" charset="0"/>
              </a:rPr>
            </a:br>
            <a:r>
              <a:rPr lang="ru-RU" b="1" dirty="0">
                <a:cs typeface="Arial" pitchFamily="34" charset="0"/>
              </a:rPr>
              <a:t>Суть методики. </a:t>
            </a:r>
            <a:r>
              <a:rPr lang="ru-RU" dirty="0">
                <a:cs typeface="Arial" pitchFamily="34" charset="0"/>
              </a:rPr>
              <a:t>Методика помогает снять психоэмоциональное напряжение. В ходе упражнения дети учатся не накапливать обиду и </a:t>
            </a:r>
            <a:r>
              <a:rPr lang="ru-RU" b="1" dirty="0">
                <a:cs typeface="Arial" pitchFamily="34" charset="0"/>
              </a:rPr>
              <a:t>отрицательные эмоции</a:t>
            </a:r>
            <a:r>
              <a:rPr lang="ru-RU" dirty="0">
                <a:cs typeface="Arial" pitchFamily="34" charset="0"/>
              </a:rPr>
              <a:t>, а как можно скорее освобождаться от них</a:t>
            </a:r>
            <a:r>
              <a:rPr lang="ru-RU"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dirty="0">
                <a:cs typeface="Arial" pitchFamily="34" charset="0"/>
              </a:rPr>
              <a:t/>
            </a:r>
            <a:br>
              <a:rPr lang="ru-RU" dirty="0">
                <a:cs typeface="Arial" pitchFamily="34" charset="0"/>
              </a:rPr>
            </a:br>
            <a:r>
              <a:rPr lang="ru-RU" b="1" dirty="0">
                <a:cs typeface="Arial" pitchFamily="34" charset="0"/>
              </a:rPr>
              <a:t>Материалы и оборудование. </a:t>
            </a:r>
            <a:r>
              <a:rPr lang="ru-RU" dirty="0">
                <a:cs typeface="Arial" pitchFamily="34" charset="0"/>
              </a:rPr>
              <a:t>Альбомный лист или лист бумаги А3 (ватман), кисточка, баночка с водой, акварельные краски (6–8 цветов</a:t>
            </a:r>
            <a:r>
              <a:rPr lang="ru-RU"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dirty="0">
                <a:cs typeface="Arial" pitchFamily="34" charset="0"/>
              </a:rPr>
              <a:t/>
            </a:r>
            <a:br>
              <a:rPr lang="ru-RU" dirty="0">
                <a:cs typeface="Arial" pitchFamily="34" charset="0"/>
              </a:rPr>
            </a:br>
            <a:r>
              <a:rPr lang="ru-RU" b="1" dirty="0">
                <a:cs typeface="Arial" pitchFamily="34" charset="0"/>
              </a:rPr>
              <a:t>Инструкция и порядок выполнения. </a:t>
            </a:r>
            <a:r>
              <a:rPr lang="ru-RU" dirty="0">
                <a:cs typeface="Arial" pitchFamily="34" charset="0"/>
              </a:rPr>
              <a:t>Психолог предлагает ребенку на листе бумаги нарисовать серой краской свое «облачко обиды». Затем, не дав краске высохнуть, тут же предлагается начать его размывать более яркой краской, мысленно или вслух повторяя: «Я размываю обиду, она теряет свою силу». Необходимо смывать с листа бумаги образовавшееся пятно до тех пор, пока оно совсем не исчезнет</a:t>
            </a:r>
            <a:r>
              <a:rPr lang="ru-RU" dirty="0" smtClean="0">
                <a:cs typeface="Arial" pitchFamily="34" charset="0"/>
              </a:rPr>
              <a:t>.</a:t>
            </a:r>
          </a:p>
          <a:p>
            <a:pPr lvl="0" eaLnBrk="0" fontAlgn="base" hangingPunct="0">
              <a:spcBef>
                <a:spcPct val="0"/>
              </a:spcBef>
              <a:spcAft>
                <a:spcPct val="0"/>
              </a:spcAft>
            </a:pPr>
            <a:r>
              <a:rPr lang="ru-RU" sz="200" dirty="0">
                <a:cs typeface="Arial" pitchFamily="34" charset="0"/>
              </a:rPr>
              <a:t>.</a:t>
            </a:r>
            <a:r>
              <a:rPr lang="ru-RU" dirty="0">
                <a:cs typeface="Arial" pitchFamily="34" charset="0"/>
              </a:rPr>
              <a:t/>
            </a:r>
            <a:br>
              <a:rPr lang="ru-RU" dirty="0">
                <a:cs typeface="Arial" pitchFamily="34" charset="0"/>
              </a:rPr>
            </a:br>
            <a:endParaRPr lang="ru-RU" dirty="0">
              <a:cs typeface="Arial" pitchFamily="34" charset="0"/>
            </a:endParaRPr>
          </a:p>
        </p:txBody>
      </p:sp>
      <p:sp>
        <p:nvSpPr>
          <p:cNvPr id="6" name="Прямоугольник 5"/>
          <p:cNvSpPr/>
          <p:nvPr/>
        </p:nvSpPr>
        <p:spPr>
          <a:xfrm>
            <a:off x="-16215" y="3789040"/>
            <a:ext cx="3635896" cy="2308324"/>
          </a:xfrm>
          <a:prstGeom prst="rect">
            <a:avLst/>
          </a:prstGeom>
        </p:spPr>
        <p:txBody>
          <a:bodyPr wrap="square">
            <a:spAutoFit/>
          </a:bodyPr>
          <a:lstStyle/>
          <a:p>
            <a:pPr lvl="0" eaLnBrk="0" fontAlgn="base" hangingPunct="0">
              <a:spcBef>
                <a:spcPct val="0"/>
              </a:spcBef>
              <a:spcAft>
                <a:spcPct val="0"/>
              </a:spcAft>
            </a:pPr>
            <a:r>
              <a:rPr lang="ru-RU" b="1" dirty="0">
                <a:solidFill>
                  <a:prstClr val="black"/>
                </a:solidFill>
                <a:cs typeface="Arial" pitchFamily="34" charset="0"/>
              </a:rPr>
              <a:t>Вопросы для обсуждения:</a:t>
            </a:r>
            <a:br>
              <a:rPr lang="ru-RU" b="1" dirty="0">
                <a:solidFill>
                  <a:prstClr val="black"/>
                </a:solidFill>
                <a:cs typeface="Arial" pitchFamily="34" charset="0"/>
              </a:rPr>
            </a:br>
            <a:r>
              <a:rPr lang="ru-RU" dirty="0">
                <a:solidFill>
                  <a:prstClr val="black"/>
                </a:solidFill>
                <a:cs typeface="Arial" pitchFamily="34" charset="0"/>
              </a:rPr>
              <a:t>– Что ты чувствовал вначале?</a:t>
            </a:r>
            <a:br>
              <a:rPr lang="ru-RU" dirty="0">
                <a:solidFill>
                  <a:prstClr val="black"/>
                </a:solidFill>
                <a:cs typeface="Arial" pitchFamily="34" charset="0"/>
              </a:rPr>
            </a:br>
            <a:r>
              <a:rPr lang="ru-RU" dirty="0">
                <a:solidFill>
                  <a:prstClr val="black"/>
                </a:solidFill>
                <a:cs typeface="Arial" pitchFamily="34" charset="0"/>
              </a:rPr>
              <a:t>– Какие эмоции вызывает получившийся рисунок?</a:t>
            </a:r>
            <a:br>
              <a:rPr lang="ru-RU" dirty="0">
                <a:solidFill>
                  <a:prstClr val="black"/>
                </a:solidFill>
                <a:cs typeface="Arial" pitchFamily="34" charset="0"/>
              </a:rPr>
            </a:br>
            <a:r>
              <a:rPr lang="ru-RU" dirty="0">
                <a:solidFill>
                  <a:prstClr val="black"/>
                </a:solidFill>
                <a:cs typeface="Arial" pitchFamily="34" charset="0"/>
              </a:rPr>
              <a:t>– Какие ассоциации вызывает рисунок?</a:t>
            </a:r>
            <a:br>
              <a:rPr lang="ru-RU" dirty="0">
                <a:solidFill>
                  <a:prstClr val="black"/>
                </a:solidFill>
                <a:cs typeface="Arial" pitchFamily="34" charset="0"/>
              </a:rPr>
            </a:br>
            <a:r>
              <a:rPr lang="ru-RU" dirty="0">
                <a:solidFill>
                  <a:prstClr val="black"/>
                </a:solidFill>
                <a:cs typeface="Arial" pitchFamily="34" charset="0"/>
              </a:rPr>
              <a:t>– Хочется ли еще что-то добавить или как-то изменить рисунок?</a:t>
            </a:r>
          </a:p>
        </p:txBody>
      </p:sp>
      <p:sp>
        <p:nvSpPr>
          <p:cNvPr id="9"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Упражнение «Размываем обиду красками</a:t>
            </a:r>
            <a:r>
              <a:rPr lang="ru-RU" sz="2000" b="1" dirty="0" smtClean="0">
                <a:cs typeface="Arial" pitchFamily="34" charset="0"/>
              </a:rPr>
              <a:t>»</a:t>
            </a:r>
            <a:endParaRPr lang="ru-RU" sz="2000" dirty="0"/>
          </a:p>
        </p:txBody>
      </p:sp>
    </p:spTree>
    <p:extLst>
      <p:ext uri="{BB962C8B-B14F-4D97-AF65-F5344CB8AC3E}">
        <p14:creationId xmlns:p14="http://schemas.microsoft.com/office/powerpoint/2010/main" val="34743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51" y="1124744"/>
            <a:ext cx="9144000" cy="3970318"/>
          </a:xfrm>
          <a:prstGeom prst="rect">
            <a:avLst/>
          </a:prstGeom>
        </p:spPr>
        <p:txBody>
          <a:bodyPr wrap="square">
            <a:spAutoFit/>
          </a:bodyPr>
          <a:lstStyle/>
          <a:p>
            <a:pPr algn="just"/>
            <a:r>
              <a:rPr lang="ru-RU" b="1" dirty="0"/>
              <a:t>Пример из практики</a:t>
            </a:r>
            <a:r>
              <a:rPr lang="ru-RU" dirty="0"/>
              <a:t>. Василиса* с четырех лет находилась под опекой. Когда ей исполнилось 14, опекун написала на нее временный отказ. У Василисы была большая обида на всю эту ситуацию. На очередном занятии Василисе было предложено нарисовать свою обиду. Василиса решила рисовать обиду на большом листе формата А3. Рисовала девочка не кисточкой, а руками, что лучше позволяет давать выход отрицательным эмоциям. Получилось большое серое облако. С Василисой было обсуждено, что она теперь чувствует. Девочка описала свое состояние так: «В груди стало пусто и грустно».</a:t>
            </a:r>
          </a:p>
          <a:p>
            <a:pPr algn="just"/>
            <a:r>
              <a:rPr lang="ru-RU" dirty="0"/>
              <a:t>Далее Василисе было предложено заполнить рисунок яркими красками. Василиса взялась за работу, и со временем из серого пятна получились цветы. Эмоциональное состояние Василисы стало лучше, в области грудной клетки она теперь чувствовала тепло. На последующих встречах Василисе еще несколько раз предлагалось нарисовать обиду. Размер облака постепенно уменьшался, насыщенность серого снижалась, все чаще добавлялись другие оттенки. С Василисой были применены и другие методики по улучшению эмоционального состояния. </a:t>
            </a:r>
          </a:p>
        </p:txBody>
      </p:sp>
      <p:sp>
        <p:nvSpPr>
          <p:cNvPr id="5"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Упражнение «Размываем обиду красками</a:t>
            </a:r>
            <a:r>
              <a:rPr lang="ru-RU" sz="2000" b="1" dirty="0" smtClean="0">
                <a:cs typeface="Arial" pitchFamily="34" charset="0"/>
              </a:rPr>
              <a:t>»</a:t>
            </a:r>
            <a:endParaRPr lang="ru-RU" sz="2000" dirty="0"/>
          </a:p>
        </p:txBody>
      </p:sp>
    </p:spTree>
    <p:extLst>
      <p:ext uri="{BB962C8B-B14F-4D97-AF65-F5344CB8AC3E}">
        <p14:creationId xmlns:p14="http://schemas.microsoft.com/office/powerpoint/2010/main" val="243328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0728"/>
            <a:ext cx="8229600" cy="4525963"/>
          </a:xfrm>
        </p:spPr>
        <p:txBody>
          <a:bodyPr>
            <a:normAutofit fontScale="85000" lnSpcReduction="20000"/>
          </a:bodyPr>
          <a:lstStyle/>
          <a:p>
            <a:pPr marL="0" indent="0">
              <a:buNone/>
            </a:pPr>
            <a:endParaRPr lang="ru-RU" sz="2000" b="1" dirty="0" smtClean="0"/>
          </a:p>
          <a:p>
            <a:pPr algn="just"/>
            <a:r>
              <a:rPr lang="ru-RU" sz="2000" dirty="0" smtClean="0"/>
              <a:t>статья: Кристина </a:t>
            </a:r>
            <a:r>
              <a:rPr lang="ru-RU" sz="2000" dirty="0" err="1" smtClean="0"/>
              <a:t>Якусевич</a:t>
            </a:r>
            <a:r>
              <a:rPr lang="ru-RU" sz="2000" dirty="0" smtClean="0"/>
              <a:t>, психолог проекта «Не разлей </a:t>
            </a:r>
            <a:r>
              <a:rPr lang="ru-RU" sz="2000" dirty="0"/>
              <a:t>вода». </a:t>
            </a:r>
            <a:r>
              <a:rPr lang="ru-RU" sz="2000" dirty="0" smtClean="0"/>
              <a:t>методическое пособие «Работа </a:t>
            </a:r>
            <a:r>
              <a:rPr lang="ru-RU" sz="2000" dirty="0"/>
              <a:t>с кровной семьей воспитанников учреждений для детей-сирот и профилактика социального сиротства». </a:t>
            </a:r>
            <a:endParaRPr lang="ru-RU" sz="2000" dirty="0" smtClean="0"/>
          </a:p>
          <a:p>
            <a:r>
              <a:rPr lang="ru-RU" sz="2000" dirty="0"/>
              <a:t>Земляных М.В. , к.м.н., </a:t>
            </a:r>
            <a:r>
              <a:rPr lang="ru-RU" sz="2000" dirty="0" smtClean="0"/>
              <a:t>доцент по материалам презентации и обучения </a:t>
            </a:r>
            <a:r>
              <a:rPr lang="ru-RU" sz="2000" dirty="0"/>
              <a:t>на </a:t>
            </a:r>
            <a:r>
              <a:rPr lang="ru-RU" sz="2000" dirty="0" smtClean="0"/>
              <a:t>семинаре «</a:t>
            </a:r>
            <a:r>
              <a:rPr lang="ru-RU" sz="2000" dirty="0" err="1" smtClean="0"/>
              <a:t>Травмафокусированная</a:t>
            </a:r>
            <a:r>
              <a:rPr lang="ru-RU" sz="2000" dirty="0" smtClean="0"/>
              <a:t> </a:t>
            </a:r>
            <a:r>
              <a:rPr lang="ru-RU" sz="2000" dirty="0"/>
              <a:t>когнитивно- </a:t>
            </a:r>
            <a:r>
              <a:rPr lang="ru-RU" sz="2000" dirty="0" err="1"/>
              <a:t>бихевиоральная</a:t>
            </a:r>
            <a:r>
              <a:rPr lang="ru-RU" sz="2000" dirty="0"/>
              <a:t> и интегративная   психотерапия для </a:t>
            </a:r>
            <a:r>
              <a:rPr lang="ru-RU" sz="2000" dirty="0" smtClean="0"/>
              <a:t>детей»  14-15.10.2017.</a:t>
            </a:r>
            <a:endParaRPr lang="ru-RU" sz="2000" dirty="0"/>
          </a:p>
          <a:p>
            <a:pPr algn="just"/>
            <a:r>
              <a:rPr lang="ru-RU" sz="2000" dirty="0" smtClean="0"/>
              <a:t>Бек </a:t>
            </a:r>
            <a:r>
              <a:rPr lang="ru-RU" sz="2000" dirty="0"/>
              <a:t>Дж. Когнитивная терапия: полное руководство. Пер. с англ. — М.: ООО «И.Д. Вильямс», 2006. — 400 с. </a:t>
            </a:r>
            <a:endParaRPr lang="ru-RU" sz="2000" dirty="0" smtClean="0"/>
          </a:p>
          <a:p>
            <a:pPr lvl="0" algn="just"/>
            <a:r>
              <a:rPr lang="ru-RU" sz="2000" dirty="0" err="1"/>
              <a:t>Забадыкина</a:t>
            </a:r>
            <a:r>
              <a:rPr lang="ru-RU" sz="2000" dirty="0"/>
              <a:t> Е. В. , Земляных М. В. , Солнцева Н. В.  и </a:t>
            </a:r>
            <a:r>
              <a:rPr lang="ru-RU" sz="2000" dirty="0" err="1"/>
              <a:t>соавт</a:t>
            </a:r>
            <a:r>
              <a:rPr lang="ru-RU" sz="2000" dirty="0"/>
              <a:t>. Руководство по проведению тренинга «Особенности работы с детьми, пострадавшими от коммерческой сексуальной эксплуатации»: Набор методических материалов для учреждений социальной защиты населения «Оказание помощи детям, пострадавшим от коммерческой сексуальной эксплуатации». — СПб.: Медный Всадник, 2013. — 66 </a:t>
            </a:r>
            <a:r>
              <a:rPr lang="en-US" sz="2000" dirty="0"/>
              <a:t>c</a:t>
            </a:r>
            <a:r>
              <a:rPr lang="ru-RU" sz="2000" dirty="0" smtClean="0"/>
              <a:t>.</a:t>
            </a:r>
          </a:p>
          <a:p>
            <a:pPr algn="just"/>
            <a:r>
              <a:rPr lang="ru-RU" sz="2000" dirty="0"/>
              <a:t> Андреева А.А. Арт-терапия в работе с эмоциональной сферой младших школьников // Педагогическое мастерство: материалы VI </a:t>
            </a:r>
            <a:r>
              <a:rPr lang="ru-RU" sz="2000" dirty="0" err="1"/>
              <a:t>международ</a:t>
            </a:r>
            <a:r>
              <a:rPr lang="ru-RU" sz="2000" dirty="0"/>
              <a:t>. науч. конференции (г. Москва, июнь 2015 г.). — М.: Буки-Веди, 2015. — С. 87–89.</a:t>
            </a:r>
            <a:endParaRPr lang="ru-RU" sz="2000" dirty="0" smtClean="0"/>
          </a:p>
          <a:p>
            <a:pPr marL="0" indent="0">
              <a:buNone/>
            </a:pPr>
            <a:endParaRPr lang="ru-RU" sz="2000" dirty="0"/>
          </a:p>
        </p:txBody>
      </p:sp>
      <p:sp>
        <p:nvSpPr>
          <p:cNvPr id="4"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solidFill>
                  <a:prstClr val="black"/>
                </a:solidFill>
              </a:rPr>
              <a:t>Для подготовки данной презентации использовался следующий материал</a:t>
            </a:r>
            <a:r>
              <a:rPr lang="ru-RU" sz="2000" b="1" dirty="0" smtClean="0">
                <a:solidFill>
                  <a:prstClr val="black"/>
                </a:solidFill>
              </a:rPr>
              <a:t>:</a:t>
            </a:r>
            <a:endParaRPr lang="ru-RU" sz="2000" dirty="0"/>
          </a:p>
        </p:txBody>
      </p:sp>
    </p:spTree>
    <p:extLst>
      <p:ext uri="{BB962C8B-B14F-4D97-AF65-F5344CB8AC3E}">
        <p14:creationId xmlns:p14="http://schemas.microsoft.com/office/powerpoint/2010/main" val="32949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0" y="1124744"/>
            <a:ext cx="9144000" cy="5472608"/>
          </a:xfrm>
        </p:spPr>
        <p:txBody>
          <a:bodyPr>
            <a:noAutofit/>
          </a:bodyPr>
          <a:lstStyle/>
          <a:p>
            <a:pPr algn="just"/>
            <a:r>
              <a:rPr lang="ru-RU" sz="1800" dirty="0"/>
              <a:t>Основным условием качественного разговора с ребенком является формирование «безопасного места</a:t>
            </a:r>
            <a:r>
              <a:rPr lang="ru-RU" sz="1800" dirty="0" smtClean="0"/>
              <a:t>».</a:t>
            </a:r>
          </a:p>
          <a:p>
            <a:pPr marL="0" indent="0" algn="just">
              <a:buNone/>
            </a:pPr>
            <a:endParaRPr lang="ru-RU" sz="200" dirty="0" smtClean="0"/>
          </a:p>
          <a:p>
            <a:pPr algn="just"/>
            <a:r>
              <a:rPr lang="ru-RU" sz="1800" dirty="0" smtClean="0"/>
              <a:t>При </a:t>
            </a:r>
            <a:r>
              <a:rPr lang="ru-RU" sz="1800" dirty="0"/>
              <a:t>первой встрече с воспитанником важно не спешить и следить как за эмоциями ребенка, так и за собственными чувствами. Каждому ребенку нужно время, чтобы осмотреться и освоиться. Важно дать понять ребенку, что в этом пространстве лидирует он. Когда инициатива остается за человеком, он сам выбирает то, на что ему опереться, чтобы чувствовать себя в наибольшей безопасности</a:t>
            </a:r>
            <a:r>
              <a:rPr lang="ru-RU" sz="1800" dirty="0" smtClean="0"/>
              <a:t>.</a:t>
            </a:r>
          </a:p>
          <a:p>
            <a:pPr algn="just"/>
            <a:r>
              <a:rPr lang="ru-RU" sz="1800" dirty="0"/>
              <a:t>На стадии налаживания отношений не следует пытаться проникнуть во </a:t>
            </a:r>
            <a:r>
              <a:rPr lang="ru-RU" sz="1800" b="1" dirty="0"/>
              <a:t>внутренний мир ребенка</a:t>
            </a:r>
            <a:r>
              <a:rPr lang="ru-RU" sz="1800" dirty="0"/>
              <a:t>. Не стоит наращивать темп работы и делать поспешные выводы. Иначе ребенок может «закрыться» и будет скрывать свои чувства. </a:t>
            </a:r>
            <a:endParaRPr lang="ru-RU" sz="1800" dirty="0" smtClean="0"/>
          </a:p>
          <a:p>
            <a:pPr algn="just"/>
            <a:r>
              <a:rPr lang="ru-RU" sz="1800" dirty="0" smtClean="0"/>
              <a:t>При </a:t>
            </a:r>
            <a:r>
              <a:rPr lang="ru-RU" sz="1800" dirty="0"/>
              <a:t>разговоре с ребенком можно повторять и переформулировать его слова, показывая тем самым, что его слушают и слышат, например: «Я правильно поняла, что у тебя был свой уголок на веранде, где ты очень любил играть в детстве? И тебе там было хорошо? У меня тоже был такой уголок в детстве</a:t>
            </a:r>
            <a:r>
              <a:rPr lang="ru-RU" sz="1800" dirty="0" smtClean="0"/>
              <a:t>».</a:t>
            </a:r>
          </a:p>
          <a:p>
            <a:pPr algn="just"/>
            <a:endParaRPr lang="ru-RU" sz="200" dirty="0" smtClean="0"/>
          </a:p>
          <a:p>
            <a:pPr algn="just"/>
            <a:r>
              <a:rPr lang="ru-RU" sz="1800" dirty="0" smtClean="0"/>
              <a:t>Время </a:t>
            </a:r>
            <a:r>
              <a:rPr lang="ru-RU" sz="1800" dirty="0"/>
              <a:t>первой встречи может варьировать от 20 минут до часа. Здесь, как и во всей работе с эмоциональной сферой, идет максимальный учет индивидуальных особенностей ребенка</a:t>
            </a:r>
            <a:r>
              <a:rPr lang="ru-RU" sz="1800" dirty="0" smtClean="0"/>
              <a:t>.</a:t>
            </a:r>
          </a:p>
          <a:p>
            <a:pPr algn="just"/>
            <a:r>
              <a:rPr lang="ru-RU" sz="1800" b="1" dirty="0" smtClean="0"/>
              <a:t>При </a:t>
            </a:r>
            <a:r>
              <a:rPr lang="ru-RU" sz="1800" b="1" dirty="0"/>
              <a:t>налаживании контакта важно проговорить с ребенком цель и содержание предстоящих встреч.</a:t>
            </a:r>
            <a:endParaRPr lang="ru-RU" sz="1800" b="1" dirty="0" smtClean="0"/>
          </a:p>
          <a:p>
            <a:pPr marL="0" indent="0" algn="just">
              <a:buNone/>
            </a:pPr>
            <a:endParaRPr lang="ru-RU" sz="1900" dirty="0"/>
          </a:p>
        </p:txBody>
      </p:sp>
      <p:sp>
        <p:nvSpPr>
          <p:cNvPr id="5" name="Заголовок 1"/>
          <p:cNvSpPr>
            <a:spLocks noGrp="1"/>
          </p:cNvSpPr>
          <p:nvPr>
            <p:ph type="title"/>
          </p:nvPr>
        </p:nvSpPr>
        <p:spPr>
          <a:xfrm>
            <a:off x="0" y="0"/>
            <a:ext cx="9144000" cy="1143000"/>
          </a:xfrm>
          <a:solidFill>
            <a:srgbClr val="FFC000"/>
          </a:solidFill>
        </p:spPr>
        <p:txBody>
          <a:bodyPr>
            <a:noAutofit/>
          </a:bodyPr>
          <a:lstStyle/>
          <a:p>
            <a:pPr algn="l"/>
            <a:r>
              <a:rPr lang="ru-RU" sz="3000" b="1" dirty="0"/>
              <a:t>Этап 1. Налаживание контакта с ребенком или формирование «безопасного места</a:t>
            </a:r>
            <a:r>
              <a:rPr lang="ru-RU" sz="3000" b="1" dirty="0" smtClean="0"/>
              <a:t>»</a:t>
            </a:r>
            <a:endParaRPr lang="ru-RU" sz="3000" dirty="0"/>
          </a:p>
        </p:txBody>
      </p:sp>
    </p:spTree>
    <p:extLst>
      <p:ext uri="{BB962C8B-B14F-4D97-AF65-F5344CB8AC3E}">
        <p14:creationId xmlns:p14="http://schemas.microsoft.com/office/powerpoint/2010/main" val="45110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85" y="0"/>
            <a:ext cx="9156385" cy="1728191"/>
          </a:xfrm>
          <a:solidFill>
            <a:srgbClr val="FFC000"/>
          </a:solidFill>
        </p:spPr>
        <p:txBody>
          <a:bodyPr>
            <a:normAutofit/>
          </a:bodyPr>
          <a:lstStyle/>
          <a:p>
            <a:pPr marL="0" indent="0" algn="just">
              <a:buNone/>
            </a:pPr>
            <a:r>
              <a:rPr lang="ru-RU" sz="2100" dirty="0"/>
              <a:t>Воспитание детей в учреждениях протекает в условиях </a:t>
            </a:r>
            <a:r>
              <a:rPr lang="ru-RU" sz="2100" b="1" dirty="0"/>
              <a:t>социальной депривации </a:t>
            </a:r>
            <a:r>
              <a:rPr lang="ru-RU" sz="2100" dirty="0"/>
              <a:t>и </a:t>
            </a:r>
            <a:r>
              <a:rPr lang="ru-RU" sz="2100" b="1" dirty="0" err="1"/>
              <a:t>деперсонализированного</a:t>
            </a:r>
            <a:r>
              <a:rPr lang="ru-RU" sz="2100" b="1" dirty="0"/>
              <a:t> ухода</a:t>
            </a:r>
            <a:r>
              <a:rPr lang="ru-RU" sz="2100" dirty="0"/>
              <a:t>, что противоречит естественному процессу формирования личности и социализации ребенка, традиционно протекающему в условиях семейного воспитания и материнского ухода как его неотъемлемой части. </a:t>
            </a:r>
          </a:p>
        </p:txBody>
      </p:sp>
      <p:graphicFrame>
        <p:nvGraphicFramePr>
          <p:cNvPr id="8" name="Схема 7"/>
          <p:cNvGraphicFramePr/>
          <p:nvPr>
            <p:extLst>
              <p:ext uri="{D42A27DB-BD31-4B8C-83A1-F6EECF244321}">
                <p14:modId xmlns:p14="http://schemas.microsoft.com/office/powerpoint/2010/main" val="1279547840"/>
              </p:ext>
            </p:extLst>
          </p:nvPr>
        </p:nvGraphicFramePr>
        <p:xfrm>
          <a:off x="755576" y="3070638"/>
          <a:ext cx="7776864" cy="349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низ 4"/>
          <p:cNvSpPr/>
          <p:nvPr/>
        </p:nvSpPr>
        <p:spPr>
          <a:xfrm>
            <a:off x="4211960" y="1816378"/>
            <a:ext cx="504056" cy="792088"/>
          </a:xfrm>
          <a:prstGeom prst="downArrow">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Прямоугольник 5"/>
          <p:cNvSpPr/>
          <p:nvPr/>
        </p:nvSpPr>
        <p:spPr>
          <a:xfrm>
            <a:off x="1043608" y="2636912"/>
            <a:ext cx="7344816" cy="400110"/>
          </a:xfrm>
          <a:prstGeom prst="rect">
            <a:avLst/>
          </a:prstGeom>
        </p:spPr>
        <p:txBody>
          <a:bodyPr wrap="square">
            <a:spAutoFit/>
          </a:bodyPr>
          <a:lstStyle/>
          <a:p>
            <a:r>
              <a:rPr lang="ru-RU" sz="2000" dirty="0" smtClean="0">
                <a:solidFill>
                  <a:prstClr val="black"/>
                </a:solidFill>
              </a:rPr>
              <a:t>в связи с этим возникают нарушения </a:t>
            </a:r>
            <a:r>
              <a:rPr lang="ru-RU" sz="2000" dirty="0">
                <a:solidFill>
                  <a:prstClr val="black"/>
                </a:solidFill>
              </a:rPr>
              <a:t>в </a:t>
            </a:r>
            <a:r>
              <a:rPr lang="ru-RU" sz="2000" b="1" dirty="0">
                <a:solidFill>
                  <a:prstClr val="black"/>
                </a:solidFill>
              </a:rPr>
              <a:t>эмоциональной</a:t>
            </a:r>
            <a:r>
              <a:rPr lang="ru-RU" sz="2000" dirty="0">
                <a:solidFill>
                  <a:prstClr val="black"/>
                </a:solidFill>
              </a:rPr>
              <a:t> </a:t>
            </a:r>
            <a:r>
              <a:rPr lang="ru-RU" sz="2000" b="1" dirty="0" smtClean="0">
                <a:solidFill>
                  <a:prstClr val="black"/>
                </a:solidFill>
              </a:rPr>
              <a:t>сфере:</a:t>
            </a:r>
            <a:endParaRPr lang="ru-RU" dirty="0"/>
          </a:p>
        </p:txBody>
      </p:sp>
    </p:spTree>
    <p:extLst>
      <p:ext uri="{BB962C8B-B14F-4D97-AF65-F5344CB8AC3E}">
        <p14:creationId xmlns:p14="http://schemas.microsoft.com/office/powerpoint/2010/main" val="23834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862" y="1124744"/>
            <a:ext cx="9162862" cy="5644622"/>
          </a:xfrm>
          <a:prstGeom prst="rect">
            <a:avLst/>
          </a:prstGeom>
        </p:spPr>
        <p:txBody>
          <a:bodyPr wrap="square">
            <a:spAutoFit/>
          </a:bodyPr>
          <a:lstStyle/>
          <a:p>
            <a:pPr algn="just"/>
            <a:r>
              <a:rPr lang="ru-RU" dirty="0">
                <a:cs typeface="Arial" pitchFamily="34" charset="0"/>
              </a:rPr>
              <a:t>Прежде, чем начать </a:t>
            </a:r>
            <a:r>
              <a:rPr lang="ru-RU" dirty="0" smtClean="0">
                <a:cs typeface="Arial" pitchFamily="34" charset="0"/>
              </a:rPr>
              <a:t>беседу, </a:t>
            </a:r>
            <a:r>
              <a:rPr lang="ru-RU" dirty="0">
                <a:cs typeface="Arial" pitchFamily="34" charset="0"/>
              </a:rPr>
              <a:t>вы должны понимать, что основной уровень доверия </a:t>
            </a:r>
            <a:r>
              <a:rPr lang="ru-RU" dirty="0" smtClean="0">
                <a:cs typeface="Arial" pitchFamily="34" charset="0"/>
              </a:rPr>
              <a:t>ребенка </a:t>
            </a:r>
            <a:r>
              <a:rPr lang="ru-RU" dirty="0">
                <a:cs typeface="Arial" pitchFamily="34" charset="0"/>
              </a:rPr>
              <a:t>был </a:t>
            </a:r>
            <a:r>
              <a:rPr lang="ru-RU" dirty="0" smtClean="0">
                <a:cs typeface="Arial" pitchFamily="34" charset="0"/>
              </a:rPr>
              <a:t>подорван.</a:t>
            </a:r>
          </a:p>
          <a:p>
            <a:pPr algn="just"/>
            <a:r>
              <a:rPr lang="ru-RU" sz="200" dirty="0" smtClean="0">
                <a:cs typeface="Arial" pitchFamily="34" charset="0"/>
              </a:rPr>
              <a:t>.</a:t>
            </a:r>
          </a:p>
          <a:p>
            <a:pPr algn="just"/>
            <a:endParaRPr lang="ru-RU" sz="200" dirty="0" smtClean="0">
              <a:cs typeface="Arial" pitchFamily="34" charset="0"/>
            </a:endParaRPr>
          </a:p>
          <a:p>
            <a:pPr algn="just"/>
            <a:r>
              <a:rPr lang="ru-RU" dirty="0">
                <a:cs typeface="Arial" pitchFamily="34" charset="0"/>
              </a:rPr>
              <a:t>Соответственно, </a:t>
            </a:r>
            <a:r>
              <a:rPr lang="ru-RU" dirty="0" smtClean="0">
                <a:cs typeface="Arial" pitchFamily="34" charset="0"/>
              </a:rPr>
              <a:t>ребенок </a:t>
            </a:r>
            <a:r>
              <a:rPr lang="ru-RU" dirty="0">
                <a:cs typeface="Arial" pitchFamily="34" charset="0"/>
              </a:rPr>
              <a:t>подозрителен, боязлив  и недоверчив, даже если понимает, что уже в безопасности.</a:t>
            </a:r>
          </a:p>
          <a:p>
            <a:pPr algn="just"/>
            <a:r>
              <a:rPr lang="ru-RU" sz="200" dirty="0" smtClean="0">
                <a:cs typeface="Arial" pitchFamily="34" charset="0"/>
              </a:rPr>
              <a:t>.</a:t>
            </a:r>
          </a:p>
          <a:p>
            <a:pPr algn="just">
              <a:lnSpc>
                <a:spcPct val="90000"/>
              </a:lnSpc>
            </a:pPr>
            <a:r>
              <a:rPr lang="ru-RU" b="1" dirty="0">
                <a:cs typeface="Arial" pitchFamily="34" charset="0"/>
              </a:rPr>
              <a:t>Фразы:</a:t>
            </a:r>
          </a:p>
          <a:p>
            <a:pPr algn="just">
              <a:lnSpc>
                <a:spcPct val="90000"/>
              </a:lnSpc>
            </a:pPr>
            <a:r>
              <a:rPr lang="ru-RU" b="1" dirty="0">
                <a:cs typeface="Arial" pitchFamily="34" charset="0"/>
              </a:rPr>
              <a:t> «Я здесь, чтобы помочь тебе</a:t>
            </a:r>
            <a:r>
              <a:rPr lang="ru-RU" b="1" dirty="0" smtClean="0">
                <a:cs typeface="Arial" pitchFamily="34" charset="0"/>
              </a:rPr>
              <a:t>» «</a:t>
            </a:r>
            <a:r>
              <a:rPr lang="ru-RU" b="1" dirty="0">
                <a:cs typeface="Arial" pitchFamily="34" charset="0"/>
              </a:rPr>
              <a:t>Я </a:t>
            </a:r>
            <a:r>
              <a:rPr lang="ru-RU" b="1" dirty="0" smtClean="0">
                <a:cs typeface="Arial" pitchFamily="34" charset="0"/>
              </a:rPr>
              <a:t>специалист» «Все будет хорошо»</a:t>
            </a:r>
            <a:endParaRPr lang="ru-RU" b="1" dirty="0">
              <a:cs typeface="Arial" pitchFamily="34" charset="0"/>
            </a:endParaRPr>
          </a:p>
          <a:p>
            <a:pPr algn="just">
              <a:lnSpc>
                <a:spcPct val="90000"/>
              </a:lnSpc>
            </a:pPr>
            <a:r>
              <a:rPr lang="ru-RU" b="1" dirty="0">
                <a:cs typeface="Arial" pitchFamily="34" charset="0"/>
              </a:rPr>
              <a:t>помогают, но не всегда.</a:t>
            </a:r>
          </a:p>
          <a:p>
            <a:pPr algn="just">
              <a:lnSpc>
                <a:spcPct val="90000"/>
              </a:lnSpc>
            </a:pPr>
            <a:r>
              <a:rPr lang="ru-RU" dirty="0" smtClean="0">
                <a:cs typeface="Arial" pitchFamily="34" charset="0"/>
              </a:rPr>
              <a:t>Ребенок </a:t>
            </a:r>
            <a:r>
              <a:rPr lang="ru-RU" dirty="0">
                <a:cs typeface="Arial" pitchFamily="34" charset="0"/>
              </a:rPr>
              <a:t>может быть в шоке или в состоянии, которое можно охарактеризовать следующими словами</a:t>
            </a:r>
            <a:r>
              <a:rPr lang="ru-RU" dirty="0" smtClean="0">
                <a:cs typeface="Arial" pitchFamily="34" charset="0"/>
              </a:rPr>
              <a:t>:</a:t>
            </a:r>
          </a:p>
          <a:p>
            <a:pPr algn="just">
              <a:lnSpc>
                <a:spcPct val="90000"/>
              </a:lnSpc>
            </a:pPr>
            <a:r>
              <a:rPr lang="ru-RU" b="1" dirty="0">
                <a:cs typeface="Arial" pitchFamily="34" charset="0"/>
              </a:rPr>
              <a:t>«Мир разбился вдребезги и я уже больше НИКОМУ не могу доверять»</a:t>
            </a:r>
          </a:p>
          <a:p>
            <a:pPr algn="just">
              <a:lnSpc>
                <a:spcPct val="90000"/>
              </a:lnSpc>
            </a:pPr>
            <a:endParaRPr lang="ru-RU" sz="200" b="1" dirty="0">
              <a:cs typeface="Arial" pitchFamily="34" charset="0"/>
            </a:endParaRPr>
          </a:p>
          <a:p>
            <a:pPr algn="just"/>
            <a:r>
              <a:rPr lang="ru-RU" dirty="0">
                <a:cs typeface="Arial" pitchFamily="34" charset="0"/>
              </a:rPr>
              <a:t>Учитывайте возраст </a:t>
            </a:r>
            <a:r>
              <a:rPr lang="ru-RU" dirty="0" smtClean="0">
                <a:cs typeface="Arial" pitchFamily="34" charset="0"/>
              </a:rPr>
              <a:t>ребенка </a:t>
            </a:r>
            <a:r>
              <a:rPr lang="ru-RU" dirty="0">
                <a:cs typeface="Arial" pitchFamily="34" charset="0"/>
              </a:rPr>
              <a:t>и постарайтесь разговаривать в максимально возможной комфортной и спокойной обстановке</a:t>
            </a:r>
            <a:r>
              <a:rPr lang="ru-RU" dirty="0" smtClean="0">
                <a:cs typeface="Arial" pitchFamily="34" charset="0"/>
              </a:rPr>
              <a:t>.</a:t>
            </a:r>
          </a:p>
          <a:p>
            <a:pPr algn="just"/>
            <a:endParaRPr lang="ru-RU" sz="200" dirty="0">
              <a:cs typeface="Arial" pitchFamily="34" charset="0"/>
            </a:endParaRPr>
          </a:p>
          <a:p>
            <a:pPr algn="just">
              <a:lnSpc>
                <a:spcPct val="90000"/>
              </a:lnSpc>
            </a:pPr>
            <a:r>
              <a:rPr lang="ru-RU" dirty="0">
                <a:cs typeface="Arial" pitchFamily="34" charset="0"/>
              </a:rPr>
              <a:t>Используйте нейтральную, спокойную и доброжелательную интонацию голоса.</a:t>
            </a:r>
          </a:p>
          <a:p>
            <a:pPr algn="just">
              <a:lnSpc>
                <a:spcPct val="90000"/>
              </a:lnSpc>
            </a:pPr>
            <a:r>
              <a:rPr lang="ru-RU" dirty="0" smtClean="0">
                <a:cs typeface="Arial" pitchFamily="34" charset="0"/>
              </a:rPr>
              <a:t>Постарайтесь</a:t>
            </a:r>
            <a:r>
              <a:rPr lang="ru-RU" dirty="0">
                <a:cs typeface="Arial" pitchFamily="34" charset="0"/>
              </a:rPr>
              <a:t>, чтобы в речи не появлялись интонации жалости и отчаяния по отношению к </a:t>
            </a:r>
            <a:r>
              <a:rPr lang="ru-RU" dirty="0" smtClean="0">
                <a:cs typeface="Arial" pitchFamily="34" charset="0"/>
              </a:rPr>
              <a:t>ребенку</a:t>
            </a:r>
          </a:p>
          <a:p>
            <a:pPr algn="just">
              <a:lnSpc>
                <a:spcPct val="90000"/>
              </a:lnSpc>
            </a:pPr>
            <a:endParaRPr lang="ru-RU" dirty="0">
              <a:cs typeface="Arial" pitchFamily="34" charset="0"/>
            </a:endParaRPr>
          </a:p>
          <a:p>
            <a:pPr algn="just">
              <a:lnSpc>
                <a:spcPct val="90000"/>
              </a:lnSpc>
            </a:pPr>
            <a:r>
              <a:rPr lang="ru-RU" dirty="0">
                <a:cs typeface="Arial" pitchFamily="34" charset="0"/>
              </a:rPr>
              <a:t>К концу разговора постарайтесь </a:t>
            </a:r>
            <a:r>
              <a:rPr lang="ru-RU" dirty="0" smtClean="0">
                <a:cs typeface="Arial" pitchFamily="34" charset="0"/>
              </a:rPr>
              <a:t>еще </a:t>
            </a:r>
            <a:r>
              <a:rPr lang="ru-RU" dirty="0">
                <a:cs typeface="Arial" pitchFamily="34" charset="0"/>
              </a:rPr>
              <a:t>раз убедить </a:t>
            </a:r>
            <a:r>
              <a:rPr lang="ru-RU" dirty="0" smtClean="0">
                <a:cs typeface="Arial" pitchFamily="34" charset="0"/>
              </a:rPr>
              <a:t>ребенка </a:t>
            </a:r>
            <a:r>
              <a:rPr lang="ru-RU" dirty="0">
                <a:cs typeface="Arial" pitchFamily="34" charset="0"/>
              </a:rPr>
              <a:t>в том, что он в безопасности и продемонстрируйте готовность помочь.</a:t>
            </a:r>
          </a:p>
          <a:p>
            <a:pPr algn="just">
              <a:lnSpc>
                <a:spcPct val="90000"/>
              </a:lnSpc>
            </a:pPr>
            <a:r>
              <a:rPr lang="ru-RU" dirty="0">
                <a:cs typeface="Arial" pitchFamily="34" charset="0"/>
              </a:rPr>
              <a:t>Поблагодарите </a:t>
            </a:r>
            <a:r>
              <a:rPr lang="ru-RU" dirty="0" smtClean="0">
                <a:cs typeface="Arial" pitchFamily="34" charset="0"/>
              </a:rPr>
              <a:t>ребенка </a:t>
            </a:r>
            <a:r>
              <a:rPr lang="ru-RU" dirty="0">
                <a:cs typeface="Arial" pitchFamily="34" charset="0"/>
              </a:rPr>
              <a:t>за то, что он говорил с вами, хоть и ему было </a:t>
            </a:r>
            <a:r>
              <a:rPr lang="ru-RU" dirty="0" smtClean="0">
                <a:cs typeface="Arial" pitchFamily="34" charset="0"/>
              </a:rPr>
              <a:t>нелегко.</a:t>
            </a:r>
          </a:p>
          <a:p>
            <a:pPr algn="just">
              <a:lnSpc>
                <a:spcPct val="90000"/>
              </a:lnSpc>
            </a:pPr>
            <a:endParaRPr lang="ru-RU" b="1" dirty="0" smtClean="0">
              <a:cs typeface="Arial" pitchFamily="34" charset="0"/>
            </a:endParaRPr>
          </a:p>
          <a:p>
            <a:pPr algn="just">
              <a:lnSpc>
                <a:spcPct val="90000"/>
              </a:lnSpc>
            </a:pPr>
            <a:r>
              <a:rPr lang="ru-RU" b="1" dirty="0" smtClean="0">
                <a:cs typeface="Arial" pitchFamily="34" charset="0"/>
              </a:rPr>
              <a:t>ПОМНИТЕ:  Перед </a:t>
            </a:r>
            <a:r>
              <a:rPr lang="ru-RU" b="1" dirty="0">
                <a:cs typeface="Arial" pitchFamily="34" charset="0"/>
              </a:rPr>
              <a:t>Вами </a:t>
            </a:r>
            <a:r>
              <a:rPr lang="ru-RU" b="1" dirty="0" smtClean="0">
                <a:cs typeface="Arial" pitchFamily="34" charset="0"/>
              </a:rPr>
              <a:t>ребенок </a:t>
            </a:r>
            <a:r>
              <a:rPr lang="ru-RU" b="1" dirty="0">
                <a:cs typeface="Arial" pitchFamily="34" charset="0"/>
              </a:rPr>
              <a:t>а не «укороченный» взрослый</a:t>
            </a:r>
            <a:r>
              <a:rPr lang="ru-RU" b="1" dirty="0" smtClean="0">
                <a:cs typeface="Arial" pitchFamily="34" charset="0"/>
              </a:rPr>
              <a:t>.</a:t>
            </a:r>
            <a:endParaRPr lang="ru-RU" b="1" dirty="0">
              <a:cs typeface="Arial" pitchFamily="34" charset="0"/>
            </a:endParaRPr>
          </a:p>
        </p:txBody>
      </p:sp>
      <p:sp>
        <p:nvSpPr>
          <p:cNvPr id="5" name="Заголовок 1"/>
          <p:cNvSpPr>
            <a:spLocks noGrp="1"/>
          </p:cNvSpPr>
          <p:nvPr>
            <p:ph type="title"/>
          </p:nvPr>
        </p:nvSpPr>
        <p:spPr>
          <a:xfrm>
            <a:off x="0" y="0"/>
            <a:ext cx="9144000" cy="1143000"/>
          </a:xfrm>
          <a:solidFill>
            <a:srgbClr val="FFC000"/>
          </a:solidFill>
        </p:spPr>
        <p:txBody>
          <a:bodyPr>
            <a:noAutofit/>
          </a:bodyPr>
          <a:lstStyle/>
          <a:p>
            <a:pPr algn="l"/>
            <a:r>
              <a:rPr lang="ru-RU" sz="3000" b="1" dirty="0"/>
              <a:t>Этап 1. Налаживание контакта с ребенком или формирование «безопасного места</a:t>
            </a:r>
            <a:r>
              <a:rPr lang="ru-RU" sz="3000" b="1" dirty="0" smtClean="0"/>
              <a:t>»</a:t>
            </a:r>
            <a:endParaRPr lang="ru-RU" sz="3000" dirty="0"/>
          </a:p>
        </p:txBody>
      </p:sp>
    </p:spTree>
    <p:extLst>
      <p:ext uri="{BB962C8B-B14F-4D97-AF65-F5344CB8AC3E}">
        <p14:creationId xmlns:p14="http://schemas.microsoft.com/office/powerpoint/2010/main" val="188389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8526"/>
            <a:ext cx="9144000" cy="65094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ru-RU" sz="1700" b="1" i="0" u="none" strike="noStrike" cap="none" normalizeH="0" baseline="0" dirty="0" smtClean="0">
                <a:ln>
                  <a:noFill/>
                </a:ln>
                <a:effectLst/>
                <a:cs typeface="Arial" pitchFamily="34" charset="0"/>
              </a:rPr>
              <a:t>Суть методики.</a:t>
            </a:r>
            <a:r>
              <a:rPr kumimoji="0" lang="ru-RU" sz="1700" b="0" i="0" u="none" strike="noStrike" cap="none" normalizeH="0" baseline="0" dirty="0" smtClean="0">
                <a:ln>
                  <a:noFill/>
                </a:ln>
                <a:effectLst/>
                <a:cs typeface="Arial" pitchFamily="34" charset="0"/>
              </a:rPr>
              <a:t> Проективная психологическая методика. Используется для исследования взаимоотношений ребенка с окружающими. С помощью кукол и различных игрушечных предметов (мебель, транспорт и пр.) ребенку предлагается разыграть какую-нибудь сценку из жизни своей семьи. </a:t>
            </a:r>
            <a:r>
              <a:rPr kumimoji="0" lang="ru-RU" sz="1700" i="0" u="none" strike="noStrike" cap="none" normalizeH="0" baseline="0" dirty="0" smtClean="0">
                <a:ln>
                  <a:noFill/>
                </a:ln>
                <a:effectLst/>
                <a:cs typeface="Arial" pitchFamily="34" charset="0"/>
              </a:rPr>
              <a:t>Игра с куклами способствует абстрагированию от собственных переживаний. Подавленные чувства</a:t>
            </a:r>
            <a:r>
              <a:rPr kumimoji="0" lang="ru-RU" sz="1700" b="0" i="0" u="none" strike="noStrike" cap="none" normalizeH="0" baseline="0" dirty="0" smtClean="0">
                <a:ln>
                  <a:noFill/>
                </a:ln>
                <a:effectLst/>
                <a:cs typeface="Arial" pitchFamily="34" charset="0"/>
              </a:rPr>
              <a:t> и внутренние проблемы воплощаются в конкретных образах.</a:t>
            </a:r>
          </a:p>
          <a:p>
            <a:pPr marR="0" lvl="0" algn="just" defTabSz="914400" rtl="0" eaLnBrk="0" fontAlgn="base" latinLnBrk="0" hangingPunct="0">
              <a:lnSpc>
                <a:spcPct val="100000"/>
              </a:lnSpc>
              <a:spcBef>
                <a:spcPct val="0"/>
              </a:spcBef>
              <a:spcAft>
                <a:spcPct val="0"/>
              </a:spcAft>
              <a:buClrTx/>
              <a:buSzTx/>
              <a:tabLst/>
            </a:pPr>
            <a:r>
              <a:rPr kumimoji="0" lang="ru-RU" sz="1700" b="1" i="0" u="none" strike="noStrike" cap="none" normalizeH="0" baseline="0" dirty="0" smtClean="0">
                <a:ln>
                  <a:noFill/>
                </a:ln>
                <a:effectLst/>
                <a:cs typeface="Arial" pitchFamily="34" charset="0"/>
              </a:rPr>
              <a:t>Материалы и оборудование.</a:t>
            </a:r>
            <a:r>
              <a:rPr kumimoji="0" lang="ru-RU" sz="1700" b="0" i="0" u="none" strike="noStrike" cap="none" normalizeH="0" baseline="0" dirty="0" smtClean="0">
                <a:ln>
                  <a:noFill/>
                </a:ln>
                <a:effectLst/>
                <a:cs typeface="Arial" pitchFamily="34" charset="0"/>
              </a:rPr>
              <a:t> Картонный ящик больших размеров примерно 50 на 75 см или блоки, чтобы построить ограждение (для маленьких лучше стабильные стены). Дно светлое (белое).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Восемь кукол, изображающих взрослых</a:t>
            </a:r>
            <a:r>
              <a:rPr kumimoji="0" lang="ru-RU" sz="1650" b="0" i="0" u="none" strike="noStrike" cap="none" normalizeH="0" baseline="0" dirty="0" smtClean="0">
                <a:ln>
                  <a:noFill/>
                </a:ln>
                <a:effectLst/>
                <a:cs typeface="Arial" pitchFamily="34" charset="0"/>
              </a:rPr>
              <a:t>: мама, папа, бабушка и дедушка, человек другой расы, полицейский, женщина-врач, тетя, дядя.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Восемь кукол, изображающих детей:</a:t>
            </a:r>
            <a:r>
              <a:rPr kumimoji="0" lang="ru-RU" sz="1650" b="0" i="0" u="none" strike="noStrike" cap="none" normalizeH="0" baseline="0" dirty="0" smtClean="0">
                <a:ln>
                  <a:noFill/>
                </a:ln>
                <a:effectLst/>
                <a:cs typeface="Arial" pitchFamily="34" charset="0"/>
              </a:rPr>
              <a:t> младенец, дети разного пола, странный ребенок, подростки разного пола, ребенок другой расы.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Деревянные кубики разной формы и размеров.</a:t>
            </a:r>
            <a:r>
              <a:rPr kumimoji="0" lang="ru-RU" sz="1650" b="0" i="0" u="none" strike="noStrike" cap="none" normalizeH="0" baseline="0" dirty="0" smtClean="0">
                <a:ln>
                  <a:noFill/>
                </a:ln>
                <a:effectLst/>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Растения:</a:t>
            </a:r>
            <a:r>
              <a:rPr kumimoji="0" lang="ru-RU" sz="1650" b="0" i="0" u="none" strike="noStrike" cap="none" normalizeH="0" baseline="0" dirty="0" smtClean="0">
                <a:ln>
                  <a:noFill/>
                </a:ln>
                <a:effectLst/>
                <a:cs typeface="Arial" pitchFamily="34" charset="0"/>
              </a:rPr>
              <a:t> деревья, цветы.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Домашние животные</a:t>
            </a:r>
            <a:r>
              <a:rPr kumimoji="0" lang="ru-RU" sz="1650" b="0" i="0" u="none" strike="noStrike" cap="none" normalizeH="0" baseline="0" dirty="0" smtClean="0">
                <a:ln>
                  <a:noFill/>
                </a:ln>
                <a:effectLst/>
                <a:cs typeface="Arial" pitchFamily="34" charset="0"/>
              </a:rPr>
              <a:t>: корова, курица, большая и маленькая свинья, собака, гусь.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Дикие животные</a:t>
            </a:r>
            <a:r>
              <a:rPr kumimoji="0" lang="ru-RU" sz="1650" b="0" i="0" u="none" strike="noStrike" cap="none" normalizeH="0" baseline="0" dirty="0" smtClean="0">
                <a:ln>
                  <a:noFill/>
                </a:ln>
                <a:effectLst/>
                <a:cs typeface="Arial" pitchFamily="34" charset="0"/>
              </a:rPr>
              <a:t>: лиса, птица, крокодил, обезьяна, тигр, можно добавить динозавров. </a:t>
            </a:r>
            <a:r>
              <a:rPr kumimoji="0" lang="ru-RU" sz="1650" b="0" i="1" u="none" strike="noStrike" cap="none" normalizeH="0" baseline="0" dirty="0" smtClean="0">
                <a:ln>
                  <a:noFill/>
                </a:ln>
                <a:effectLst/>
                <a:cs typeface="Arial" pitchFamily="34" charset="0"/>
              </a:rPr>
              <a:t>Предметы обихода</a:t>
            </a:r>
            <a:r>
              <a:rPr kumimoji="0" lang="ru-RU" sz="1650" b="0" i="0" u="none" strike="noStrike" cap="none" normalizeH="0" baseline="0" dirty="0" smtClean="0">
                <a:ln>
                  <a:noFill/>
                </a:ln>
                <a:effectLst/>
                <a:cs typeface="Arial" pitchFamily="34" charset="0"/>
              </a:rPr>
              <a:t>: выбивалка (для выколачивания ковров), столовая посуда, столовое блюдо, таз (для стирки белья или лохань) или стиральная машина, кастрюля, клозет (унитаз или горшок для маленьких), миска для животных.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Еда</a:t>
            </a:r>
            <a:r>
              <a:rPr kumimoji="0" lang="ru-RU" sz="1650" b="0" i="0" u="none" strike="noStrike" cap="none" normalizeH="0" baseline="0" dirty="0" smtClean="0">
                <a:ln>
                  <a:noFill/>
                </a:ln>
                <a:effectLst/>
                <a:cs typeface="Arial" pitchFamily="34" charset="0"/>
              </a:rPr>
              <a:t>: фрукты, мясо, сладости и др.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i="1" u="none" strike="noStrike" cap="none" normalizeH="0" baseline="0" dirty="0" smtClean="0">
                <a:ln>
                  <a:noFill/>
                </a:ln>
                <a:effectLst/>
                <a:cs typeface="Arial" pitchFamily="34" charset="0"/>
              </a:rPr>
              <a:t>Мебель:</a:t>
            </a:r>
            <a:r>
              <a:rPr kumimoji="0" lang="ru-RU" sz="1650" b="0" i="0" u="none" strike="noStrike" cap="none" normalizeH="0" baseline="0" dirty="0" smtClean="0">
                <a:ln>
                  <a:noFill/>
                </a:ln>
                <a:effectLst/>
                <a:cs typeface="Arial" pitchFamily="34" charset="0"/>
              </a:rPr>
              <a:t> кресло, ковер, шезлонг или гамак, кровать большая, диван, односпальная кровать, стол, стулья, холодильник, шкаф для посуды, телевизор или компьютер. </a:t>
            </a:r>
            <a:r>
              <a:rPr kumimoji="0" lang="ru-RU" sz="1650" b="0" i="1" u="none" strike="noStrike" cap="none" normalizeH="0" baseline="0" dirty="0" smtClean="0">
                <a:ln>
                  <a:noFill/>
                </a:ln>
                <a:effectLst/>
                <a:cs typeface="Arial" pitchFamily="34" charset="0"/>
              </a:rPr>
              <a:t>Предметы передвижения</a:t>
            </a:r>
            <a:r>
              <a:rPr kumimoji="0" lang="ru-RU" sz="1650" b="0" i="0" u="none" strike="noStrike" cap="none" normalizeH="0" baseline="0" dirty="0" smtClean="0">
                <a:ln>
                  <a:noFill/>
                </a:ln>
                <a:effectLst/>
                <a:cs typeface="Arial" pitchFamily="34" charset="0"/>
              </a:rPr>
              <a:t>: железная дорога, поезд, легковой автомобиль, гоночный автомобиль.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50" b="0" i="1" u="none" strike="noStrike" cap="none" normalizeH="0" baseline="0" dirty="0" smtClean="0">
                <a:ln>
                  <a:noFill/>
                </a:ln>
                <a:effectLst/>
                <a:cs typeface="Arial" pitchFamily="34" charset="0"/>
              </a:rPr>
              <a:t>Дополнительные персонажи</a:t>
            </a:r>
            <a:r>
              <a:rPr kumimoji="0" lang="ru-RU" sz="1650" b="0" i="0" u="none" strike="noStrike" cap="none" normalizeH="0" baseline="0" dirty="0" smtClean="0">
                <a:ln>
                  <a:noFill/>
                </a:ln>
                <a:effectLst/>
                <a:cs typeface="Arial" pitchFamily="34" charset="0"/>
              </a:rPr>
              <a:t>: снеговик, добрый/злой гном, ангел.</a:t>
            </a:r>
          </a:p>
        </p:txBody>
      </p:sp>
      <p:sp>
        <p:nvSpPr>
          <p:cNvPr id="5"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Методика «</a:t>
            </a:r>
            <a:r>
              <a:rPr lang="ru-RU" sz="2000" b="1" dirty="0" err="1">
                <a:cs typeface="Arial" pitchFamily="34" charset="0"/>
              </a:rPr>
              <a:t>Сценотест</a:t>
            </a:r>
            <a:r>
              <a:rPr lang="ru-RU" sz="2000" b="1" dirty="0">
                <a:cs typeface="Arial" pitchFamily="34" charset="0"/>
              </a:rPr>
              <a:t>» (автор </a:t>
            </a:r>
            <a:r>
              <a:rPr lang="ru-RU" sz="2000" b="1" dirty="0" err="1">
                <a:cs typeface="Arial" pitchFamily="34" charset="0"/>
              </a:rPr>
              <a:t>Гердхильд</a:t>
            </a:r>
            <a:r>
              <a:rPr lang="ru-RU" sz="2000" b="1" dirty="0">
                <a:cs typeface="Arial" pitchFamily="34" charset="0"/>
              </a:rPr>
              <a:t> фон </a:t>
            </a:r>
            <a:r>
              <a:rPr lang="ru-RU" sz="2000" b="1" dirty="0" err="1">
                <a:cs typeface="Arial" pitchFamily="34" charset="0"/>
              </a:rPr>
              <a:t>Штаабс</a:t>
            </a:r>
            <a:r>
              <a:rPr lang="ru-RU" sz="2000" b="1" dirty="0" smtClean="0">
                <a:cs typeface="Arial" pitchFamily="34" charset="0"/>
              </a:rPr>
              <a:t>)</a:t>
            </a:r>
            <a:endParaRPr lang="ru-RU" sz="2000" dirty="0"/>
          </a:p>
        </p:txBody>
      </p:sp>
    </p:spTree>
    <p:extLst>
      <p:ext uri="{BB962C8B-B14F-4D97-AF65-F5344CB8AC3E}">
        <p14:creationId xmlns:p14="http://schemas.microsoft.com/office/powerpoint/2010/main" val="220924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028" y="404664"/>
            <a:ext cx="9144000" cy="6801862"/>
          </a:xfrm>
          <a:prstGeom prst="rect">
            <a:avLst/>
          </a:prstGeom>
        </p:spPr>
        <p:txBody>
          <a:bodyPr wrap="square">
            <a:spAutoFit/>
          </a:bodyPr>
          <a:lstStyle/>
          <a:p>
            <a:pPr algn="just"/>
            <a:r>
              <a:rPr lang="ru-RU" b="1" dirty="0" smtClean="0"/>
              <a:t>Инструкция </a:t>
            </a:r>
            <a:r>
              <a:rPr lang="ru-RU" b="1" dirty="0"/>
              <a:t>и порядок работы.</a:t>
            </a:r>
            <a:r>
              <a:rPr lang="ru-RU" dirty="0"/>
              <a:t> Психолог говорит ребенку: «Посмотри, пожалуйста, в коробке есть много разных игрушек. Вспомни сейчас любую ситуацию, момент из того времени, когда ты проживал с родителями/родными. Это может быть любой день, будь то будни или выходной, а может, и праздничный день. Выбери кукол на роли всех членов семьи. Расставь мебель, как ты это помнишь и хочешь изобразить. Расположи кукол в этом пространстве. У тебя в расположении столько времени, сколько тебе необходимо. Можешь в своей сцене менять и дополнять, так как это нужно тебе. Когда будешь готов, скажи мне</a:t>
            </a:r>
            <a:r>
              <a:rPr lang="ru-RU" dirty="0" smtClean="0"/>
              <a:t>».</a:t>
            </a:r>
          </a:p>
          <a:p>
            <a:pPr algn="just"/>
            <a:r>
              <a:rPr lang="ru-RU" sz="200" dirty="0" smtClean="0"/>
              <a:t>=</a:t>
            </a:r>
            <a:r>
              <a:rPr lang="ru-RU" dirty="0"/>
              <a:t/>
            </a:r>
            <a:br>
              <a:rPr lang="ru-RU" dirty="0"/>
            </a:br>
            <a:r>
              <a:rPr lang="ru-RU" b="1" dirty="0" smtClean="0"/>
              <a:t>После </a:t>
            </a:r>
            <a:r>
              <a:rPr lang="ru-RU" b="1" dirty="0"/>
              <a:t>того как сцена у ребенка готова, психолог просит рассказать, что изображено.</a:t>
            </a:r>
            <a:r>
              <a:rPr lang="ru-RU" dirty="0"/>
              <a:t> «Кто в какой роли? Кто чем занимается?» и т. д. Дальнейшая беседа строится на рассказе ребенка. Желательно сфотографировать с согласия ребенка первичную сцену, так как во время занятия предлагается ребенку ее дополнить или изменить. Важно отслеживать, что чувствует ребенок в процессе игры, спрашивать об ощущениях, особенно при передвижении фигур, изменении </a:t>
            </a:r>
            <a:endParaRPr lang="ru-RU" dirty="0" smtClean="0"/>
          </a:p>
          <a:p>
            <a:r>
              <a:rPr lang="ru-RU" dirty="0" smtClean="0"/>
              <a:t>сцены,        добавлении         фигур</a:t>
            </a:r>
            <a:r>
              <a:rPr lang="ru-RU" dirty="0"/>
              <a:t>.</a:t>
            </a:r>
            <a:br>
              <a:rPr lang="ru-RU" dirty="0"/>
            </a:br>
            <a:r>
              <a:rPr lang="ru-RU" dirty="0" smtClean="0"/>
              <a:t>Таким    образом</a:t>
            </a:r>
            <a:r>
              <a:rPr lang="ru-RU" dirty="0"/>
              <a:t>, </a:t>
            </a:r>
            <a:r>
              <a:rPr lang="ru-RU" dirty="0" smtClean="0"/>
              <a:t>   «</a:t>
            </a:r>
            <a:r>
              <a:rPr lang="ru-RU" dirty="0" err="1"/>
              <a:t>Сценотест</a:t>
            </a:r>
            <a:r>
              <a:rPr lang="ru-RU" dirty="0"/>
              <a:t>» </a:t>
            </a:r>
            <a:endParaRPr lang="ru-RU" dirty="0" smtClean="0"/>
          </a:p>
          <a:p>
            <a:pPr algn="just"/>
            <a:r>
              <a:rPr lang="ru-RU" dirty="0" smtClean="0"/>
              <a:t>Предоставляет  возможность  </a:t>
            </a:r>
            <a:r>
              <a:rPr lang="ru-RU" dirty="0"/>
              <a:t>посмотреть </a:t>
            </a:r>
            <a:endParaRPr lang="ru-RU" dirty="0" smtClean="0"/>
          </a:p>
          <a:p>
            <a:pPr algn="just"/>
            <a:r>
              <a:rPr lang="ru-RU" dirty="0" smtClean="0"/>
              <a:t>на  семейную  </a:t>
            </a:r>
            <a:r>
              <a:rPr lang="ru-RU" dirty="0"/>
              <a:t>систему </a:t>
            </a:r>
            <a:r>
              <a:rPr lang="ru-RU" dirty="0" smtClean="0"/>
              <a:t>  </a:t>
            </a:r>
            <a:r>
              <a:rPr lang="ru-RU" b="1" dirty="0" smtClean="0"/>
              <a:t>глазами </a:t>
            </a:r>
            <a:r>
              <a:rPr lang="ru-RU" b="1" dirty="0"/>
              <a:t>ребенка</a:t>
            </a:r>
            <a:r>
              <a:rPr lang="ru-RU" dirty="0"/>
              <a:t>. </a:t>
            </a:r>
            <a:endParaRPr lang="ru-RU" dirty="0" smtClean="0"/>
          </a:p>
          <a:p>
            <a:pPr algn="just"/>
            <a:r>
              <a:rPr lang="ru-RU" dirty="0" smtClean="0"/>
              <a:t>Благодаря      большой        вариативности </a:t>
            </a:r>
          </a:p>
          <a:p>
            <a:pPr algn="just"/>
            <a:r>
              <a:rPr lang="ru-RU" dirty="0" smtClean="0"/>
              <a:t>«</a:t>
            </a:r>
            <a:r>
              <a:rPr lang="ru-RU" dirty="0" err="1"/>
              <a:t>Сценотест</a:t>
            </a:r>
            <a:r>
              <a:rPr lang="ru-RU" dirty="0"/>
              <a:t>» </a:t>
            </a:r>
            <a:r>
              <a:rPr lang="ru-RU" dirty="0" smtClean="0"/>
              <a:t>           имеет              высокую </a:t>
            </a:r>
          </a:p>
          <a:p>
            <a:pPr algn="just"/>
            <a:r>
              <a:rPr lang="ru-RU" dirty="0" smtClean="0"/>
              <a:t>чувствительность      к           </a:t>
            </a:r>
            <a:r>
              <a:rPr lang="ru-RU" dirty="0"/>
              <a:t>особенностям </a:t>
            </a:r>
            <a:r>
              <a:rPr lang="ru-RU" dirty="0" smtClean="0"/>
              <a:t> </a:t>
            </a:r>
          </a:p>
          <a:p>
            <a:pPr algn="just"/>
            <a:r>
              <a:rPr lang="ru-RU" dirty="0" smtClean="0"/>
              <a:t>ситуации </a:t>
            </a:r>
            <a:r>
              <a:rPr lang="ru-RU" dirty="0"/>
              <a:t>ребенка. </a:t>
            </a:r>
            <a:r>
              <a:rPr lang="ru-RU" dirty="0" smtClean="0"/>
              <a:t>   Он   задает   </a:t>
            </a:r>
            <a:r>
              <a:rPr lang="ru-RU" dirty="0"/>
              <a:t>большое </a:t>
            </a:r>
            <a:endParaRPr lang="ru-RU" dirty="0" smtClean="0"/>
          </a:p>
          <a:p>
            <a:pPr algn="just"/>
            <a:r>
              <a:rPr lang="ru-RU" dirty="0" smtClean="0"/>
              <a:t>разнообразие    </a:t>
            </a:r>
            <a:r>
              <a:rPr lang="ru-RU" dirty="0"/>
              <a:t>в </a:t>
            </a:r>
            <a:r>
              <a:rPr lang="ru-RU" dirty="0" smtClean="0"/>
              <a:t>   постановке   вопросов и </a:t>
            </a:r>
            <a:r>
              <a:rPr lang="ru-RU" dirty="0"/>
              <a:t>пояснений</a:t>
            </a:r>
            <a:r>
              <a:rPr lang="ru-RU" dirty="0" smtClean="0"/>
              <a:t>.</a:t>
            </a:r>
          </a:p>
          <a:p>
            <a:pPr algn="just"/>
            <a:r>
              <a:rPr lang="ru-RU" sz="200" dirty="0" smtClean="0"/>
              <a:t>..</a:t>
            </a:r>
            <a:r>
              <a:rPr lang="ru-RU" dirty="0"/>
              <a:t/>
            </a:r>
            <a:br>
              <a:rPr lang="ru-RU" dirty="0"/>
            </a:br>
            <a:endParaRPr lang="ru-RU" dirty="0"/>
          </a:p>
        </p:txBody>
      </p:sp>
      <p:pic>
        <p:nvPicPr>
          <p:cNvPr id="5122" name="Picture 2" descr="C:\Users\1\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36961"/>
            <a:ext cx="3632727" cy="27210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Методика «</a:t>
            </a:r>
            <a:r>
              <a:rPr lang="ru-RU" sz="2000" b="1" dirty="0" err="1">
                <a:cs typeface="Arial" pitchFamily="34" charset="0"/>
              </a:rPr>
              <a:t>Сценотест</a:t>
            </a:r>
            <a:r>
              <a:rPr lang="ru-RU" sz="2000" b="1" dirty="0">
                <a:cs typeface="Arial" pitchFamily="34" charset="0"/>
              </a:rPr>
              <a:t>» (автор </a:t>
            </a:r>
            <a:r>
              <a:rPr lang="ru-RU" sz="2000" b="1" dirty="0" err="1">
                <a:cs typeface="Arial" pitchFamily="34" charset="0"/>
              </a:rPr>
              <a:t>Гердхильд</a:t>
            </a:r>
            <a:r>
              <a:rPr lang="ru-RU" sz="2000" b="1" dirty="0">
                <a:cs typeface="Arial" pitchFamily="34" charset="0"/>
              </a:rPr>
              <a:t> фон </a:t>
            </a:r>
            <a:r>
              <a:rPr lang="ru-RU" sz="2000" b="1" dirty="0" err="1">
                <a:cs typeface="Arial" pitchFamily="34" charset="0"/>
              </a:rPr>
              <a:t>Штаабс</a:t>
            </a:r>
            <a:r>
              <a:rPr lang="ru-RU" sz="2000" b="1" dirty="0" smtClean="0">
                <a:cs typeface="Arial" pitchFamily="34" charset="0"/>
              </a:rPr>
              <a:t>)</a:t>
            </a:r>
            <a:endParaRPr lang="ru-RU" sz="2000" dirty="0"/>
          </a:p>
        </p:txBody>
      </p:sp>
    </p:spTree>
    <p:extLst>
      <p:ext uri="{BB962C8B-B14F-4D97-AF65-F5344CB8AC3E}">
        <p14:creationId xmlns:p14="http://schemas.microsoft.com/office/powerpoint/2010/main" val="347111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Методика «</a:t>
            </a:r>
            <a:r>
              <a:rPr lang="ru-RU" sz="2000" b="1" dirty="0" err="1">
                <a:cs typeface="Arial" pitchFamily="34" charset="0"/>
              </a:rPr>
              <a:t>Сценотест</a:t>
            </a:r>
            <a:r>
              <a:rPr lang="ru-RU" sz="2000" b="1" dirty="0">
                <a:cs typeface="Arial" pitchFamily="34" charset="0"/>
              </a:rPr>
              <a:t>» (автор </a:t>
            </a:r>
            <a:r>
              <a:rPr lang="ru-RU" sz="2000" b="1" dirty="0" err="1">
                <a:cs typeface="Arial" pitchFamily="34" charset="0"/>
              </a:rPr>
              <a:t>Гердхильд</a:t>
            </a:r>
            <a:r>
              <a:rPr lang="ru-RU" sz="2000" b="1" dirty="0">
                <a:cs typeface="Arial" pitchFamily="34" charset="0"/>
              </a:rPr>
              <a:t> фон </a:t>
            </a:r>
            <a:r>
              <a:rPr lang="ru-RU" sz="2000" b="1" dirty="0" err="1">
                <a:cs typeface="Arial" pitchFamily="34" charset="0"/>
              </a:rPr>
              <a:t>Штаабс</a:t>
            </a:r>
            <a:r>
              <a:rPr lang="ru-RU" sz="2000" b="1" dirty="0" smtClean="0">
                <a:cs typeface="Arial" pitchFamily="34" charset="0"/>
              </a:rPr>
              <a:t>)</a:t>
            </a:r>
            <a:endParaRPr lang="ru-RU" sz="2000" dirty="0"/>
          </a:p>
        </p:txBody>
      </p:sp>
      <p:sp>
        <p:nvSpPr>
          <p:cNvPr id="5" name="Прямоугольник 4"/>
          <p:cNvSpPr/>
          <p:nvPr/>
        </p:nvSpPr>
        <p:spPr>
          <a:xfrm>
            <a:off x="-4846" y="1052736"/>
            <a:ext cx="9144000" cy="4524315"/>
          </a:xfrm>
          <a:prstGeom prst="rect">
            <a:avLst/>
          </a:prstGeom>
        </p:spPr>
        <p:txBody>
          <a:bodyPr wrap="square">
            <a:spAutoFit/>
          </a:bodyPr>
          <a:lstStyle/>
          <a:p>
            <a:pPr algn="just"/>
            <a:r>
              <a:rPr lang="ru-RU" b="1" dirty="0"/>
              <a:t>Пример из практики</a:t>
            </a:r>
            <a:r>
              <a:rPr lang="ru-RU" dirty="0"/>
              <a:t>. Мама Ангелины* умерла, когда ей было два года. Так Ангелина оказалась в семье тети. Но в какой-то момент Ангелина «связалась с плохой компанией», и специалисты ООП посоветовали тете написать временный отказ и передать девочку на </a:t>
            </a:r>
            <a:r>
              <a:rPr lang="ru-RU" b="1" dirty="0"/>
              <a:t>воспитание</a:t>
            </a:r>
            <a:r>
              <a:rPr lang="ru-RU" dirty="0"/>
              <a:t> в учреждение для </a:t>
            </a:r>
            <a:r>
              <a:rPr lang="ru-RU" b="1" dirty="0"/>
              <a:t>детей-сирот</a:t>
            </a:r>
            <a:r>
              <a:rPr lang="ru-RU" dirty="0"/>
              <a:t>. В ходе выполнения методики Ангелина постаралась очень подробно воспроизвести обстановку дома, где она проживала. Особое внимание девочка уделила комнате, в которой жила. Во время игры она в своей комнате на столик поставила фотографии родителей, чего на самом деле не было. Ангелина изобразила себя играющей с племянниками. А вот тетя была обращена к ней спиной, что позволило предположить о конфликте. Играя с фигурками, Ангелина добавила папу, который пришел в гости (фигурки папы и дочки беседуют и пьют чай). Изменив сценку в очередной раз, Ангелина удалила себя из нее, сказав, что она постоянно где-то гуляет и не ходит в школу. В разговоре девочка уточнила, что переживает за тетю, которая многое для нее сделала, и за папу, с которым не может общаться (папа находится в местах лишения свободы</a:t>
            </a:r>
            <a:r>
              <a:rPr lang="ru-RU" dirty="0" smtClean="0"/>
              <a:t>).</a:t>
            </a:r>
          </a:p>
          <a:p>
            <a:pPr algn="just"/>
            <a:r>
              <a:rPr lang="ru-RU" dirty="0"/>
              <a:t/>
            </a:r>
            <a:br>
              <a:rPr lang="ru-RU" dirty="0"/>
            </a:br>
            <a:r>
              <a:rPr lang="ru-RU" dirty="0"/>
              <a:t>* Имена детей здесь и далее изменены.</a:t>
            </a:r>
          </a:p>
        </p:txBody>
      </p:sp>
    </p:spTree>
    <p:extLst>
      <p:ext uri="{BB962C8B-B14F-4D97-AF65-F5344CB8AC3E}">
        <p14:creationId xmlns:p14="http://schemas.microsoft.com/office/powerpoint/2010/main" val="172803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sp>
        <p:nvSpPr>
          <p:cNvPr id="5" name="Rectangle 1"/>
          <p:cNvSpPr>
            <a:spLocks noChangeArrowheads="1"/>
          </p:cNvSpPr>
          <p:nvPr/>
        </p:nvSpPr>
        <p:spPr bwMode="auto">
          <a:xfrm>
            <a:off x="323528" y="3688958"/>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7539" y="548680"/>
            <a:ext cx="9136461" cy="5678478"/>
          </a:xfrm>
          <a:prstGeom prst="rect">
            <a:avLst/>
          </a:prstGeom>
        </p:spPr>
        <p:txBody>
          <a:bodyPr wrap="square">
            <a:spAutoFit/>
          </a:bodyPr>
          <a:lstStyle/>
          <a:p>
            <a:pPr lvl="0" algn="just" eaLnBrk="0" fontAlgn="base" hangingPunct="0">
              <a:spcBef>
                <a:spcPct val="0"/>
              </a:spcBef>
              <a:spcAft>
                <a:spcPct val="0"/>
              </a:spcAft>
            </a:pPr>
            <a:r>
              <a:rPr lang="ru-RU" sz="1700" b="1" dirty="0">
                <a:cs typeface="Arial" pitchFamily="34" charset="0"/>
              </a:rPr>
              <a:t>Суть методики</a:t>
            </a:r>
            <a:r>
              <a:rPr lang="ru-RU" sz="1700" dirty="0">
                <a:cs typeface="Arial" pitchFamily="34" charset="0"/>
              </a:rPr>
              <a:t>. Тест предусматривает рисование воспитанником растений такими, какими он их себе представляет. Сравнение нарисованных объектов с близкими родственниками проводится после завершения создания иллюстрации. Выбор количества изображаемых деревьев неслучаен. В этом случае дети неосознанно проецируют на бумагу свои отношения с родителями</a:t>
            </a:r>
            <a:r>
              <a:rPr lang="ru-RU" sz="1700" dirty="0" smtClean="0">
                <a:cs typeface="Arial" pitchFamily="34" charset="0"/>
              </a:rPr>
              <a:t>.</a:t>
            </a:r>
          </a:p>
          <a:p>
            <a:pPr lvl="0" algn="just" eaLnBrk="0" fontAlgn="base" hangingPunct="0">
              <a:spcBef>
                <a:spcPct val="0"/>
              </a:spcBef>
              <a:spcAft>
                <a:spcPct val="0"/>
              </a:spcAft>
            </a:pPr>
            <a:r>
              <a:rPr lang="ru-RU" sz="200" dirty="0">
                <a:cs typeface="Arial" pitchFamily="34" charset="0"/>
              </a:rPr>
              <a:t/>
            </a:r>
            <a:br>
              <a:rPr lang="ru-RU" sz="200" dirty="0">
                <a:cs typeface="Arial" pitchFamily="34" charset="0"/>
              </a:rPr>
            </a:br>
            <a:r>
              <a:rPr lang="ru-RU" sz="1700" b="1" dirty="0">
                <a:cs typeface="Arial" pitchFamily="34" charset="0"/>
              </a:rPr>
              <a:t>Материалы и оборудование</a:t>
            </a:r>
            <a:r>
              <a:rPr lang="ru-RU" sz="1700" dirty="0">
                <a:cs typeface="Arial" pitchFamily="34" charset="0"/>
              </a:rPr>
              <a:t>. Альбомный лист и набор цветных карандашей.</a:t>
            </a:r>
            <a:br>
              <a:rPr lang="ru-RU" sz="1700" dirty="0">
                <a:cs typeface="Arial" pitchFamily="34" charset="0"/>
              </a:rPr>
            </a:br>
            <a:r>
              <a:rPr lang="ru-RU" sz="1700" b="1" dirty="0">
                <a:cs typeface="Arial" pitchFamily="34" charset="0"/>
              </a:rPr>
              <a:t>Инструкция и порядок работы. </a:t>
            </a:r>
            <a:r>
              <a:rPr lang="ru-RU" sz="1700" dirty="0">
                <a:cs typeface="Arial" pitchFamily="34" charset="0"/>
              </a:rPr>
              <a:t>Психолог кладет перед ребенком горизонтально лист бумаги формата А4 и просит нарисовать любые три дерева. Когда ребенок завершит работу над заданием, психолог обязательно должен сказать теплые слова по поводу нарисованного, похвалить ребенка. Затем психолог просит ребенка подписать деревья, он называет каждое дерево и подписывает его название (вид) цветным карандашом (сосна, липа и т. д.). Следующим этапом является беседа с ребенком по следующим вопросам</a:t>
            </a:r>
            <a:r>
              <a:rPr lang="ru-RU" sz="1700" dirty="0" smtClean="0">
                <a:cs typeface="Arial" pitchFamily="34" charset="0"/>
              </a:rPr>
              <a:t>:</a:t>
            </a:r>
          </a:p>
          <a:p>
            <a:pPr lvl="0" eaLnBrk="0" fontAlgn="base" hangingPunct="0">
              <a:spcBef>
                <a:spcPct val="0"/>
              </a:spcBef>
              <a:spcAft>
                <a:spcPct val="0"/>
              </a:spcAft>
            </a:pPr>
            <a:r>
              <a:rPr lang="ru-RU" sz="200" dirty="0">
                <a:cs typeface="Arial" pitchFamily="34" charset="0"/>
              </a:rPr>
              <a:t>.</a:t>
            </a:r>
            <a:r>
              <a:rPr lang="ru-RU" sz="1700" dirty="0">
                <a:cs typeface="Arial" pitchFamily="34" charset="0"/>
              </a:rPr>
              <a:t/>
            </a:r>
            <a:br>
              <a:rPr lang="ru-RU" sz="1700" dirty="0">
                <a:cs typeface="Arial" pitchFamily="34" charset="0"/>
              </a:rPr>
            </a:br>
            <a:r>
              <a:rPr lang="ru-RU" sz="1700" dirty="0">
                <a:cs typeface="Arial" pitchFamily="34" charset="0"/>
              </a:rPr>
              <a:t>– А какое дерево тебе нравится больше всех?</a:t>
            </a:r>
            <a:br>
              <a:rPr lang="ru-RU" sz="1700" dirty="0">
                <a:cs typeface="Arial" pitchFamily="34" charset="0"/>
              </a:rPr>
            </a:br>
            <a:r>
              <a:rPr lang="ru-RU" sz="1700" dirty="0">
                <a:cs typeface="Arial" pitchFamily="34" charset="0"/>
              </a:rPr>
              <a:t>– Какое дерево самое большое?</a:t>
            </a:r>
            <a:br>
              <a:rPr lang="ru-RU" sz="1700" dirty="0">
                <a:cs typeface="Arial" pitchFamily="34" charset="0"/>
              </a:rPr>
            </a:br>
            <a:r>
              <a:rPr lang="ru-RU" sz="1700" dirty="0">
                <a:cs typeface="Arial" pitchFamily="34" charset="0"/>
              </a:rPr>
              <a:t>– Какое самое маленькое?</a:t>
            </a:r>
            <a:br>
              <a:rPr lang="ru-RU" sz="1700" dirty="0">
                <a:cs typeface="Arial" pitchFamily="34" charset="0"/>
              </a:rPr>
            </a:br>
            <a:r>
              <a:rPr lang="ru-RU" sz="1700" dirty="0">
                <a:cs typeface="Arial" pitchFamily="34" charset="0"/>
              </a:rPr>
              <a:t>– Какое самое молодое?</a:t>
            </a:r>
            <a:br>
              <a:rPr lang="ru-RU" sz="1700" dirty="0">
                <a:cs typeface="Arial" pitchFamily="34" charset="0"/>
              </a:rPr>
            </a:br>
            <a:r>
              <a:rPr lang="ru-RU" sz="1700" dirty="0">
                <a:cs typeface="Arial" pitchFamily="34" charset="0"/>
              </a:rPr>
              <a:t>– Какое самое старое?</a:t>
            </a:r>
            <a:br>
              <a:rPr lang="ru-RU" sz="1700" dirty="0">
                <a:cs typeface="Arial" pitchFamily="34" charset="0"/>
              </a:rPr>
            </a:br>
            <a:r>
              <a:rPr lang="ru-RU" sz="1700" dirty="0">
                <a:cs typeface="Arial" pitchFamily="34" charset="0"/>
              </a:rPr>
              <a:t>– Какое дерево самое красивое</a:t>
            </a:r>
            <a:r>
              <a:rPr lang="ru-RU" sz="1700"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sz="1700" dirty="0">
                <a:cs typeface="Arial" pitchFamily="34" charset="0"/>
              </a:rPr>
              <a:t/>
            </a:r>
            <a:br>
              <a:rPr lang="ru-RU" sz="1700" dirty="0">
                <a:cs typeface="Arial" pitchFamily="34" charset="0"/>
              </a:rPr>
            </a:br>
            <a:r>
              <a:rPr lang="ru-RU" sz="1700" dirty="0">
                <a:cs typeface="Arial" pitchFamily="34" charset="0"/>
              </a:rPr>
              <a:t>Вопросы идут в строгой последовательности: от легких и приятных к более сложным. С разрешения ребенка все данные им характеристики подписываются психологом под соответствующим деревом на рисунке. </a:t>
            </a:r>
          </a:p>
        </p:txBody>
      </p:sp>
    </p:spTree>
    <p:extLst>
      <p:ext uri="{BB962C8B-B14F-4D97-AF65-F5344CB8AC3E}">
        <p14:creationId xmlns:p14="http://schemas.microsoft.com/office/powerpoint/2010/main" val="118939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20688"/>
            <a:ext cx="9144000" cy="5093702"/>
          </a:xfrm>
          <a:prstGeom prst="rect">
            <a:avLst/>
          </a:prstGeom>
        </p:spPr>
        <p:txBody>
          <a:bodyPr wrap="square">
            <a:spAutoFit/>
          </a:bodyPr>
          <a:lstStyle/>
          <a:p>
            <a:pPr lvl="0" algn="just" eaLnBrk="0" fontAlgn="base" hangingPunct="0">
              <a:spcBef>
                <a:spcPct val="0"/>
              </a:spcBef>
              <a:spcAft>
                <a:spcPct val="0"/>
              </a:spcAft>
            </a:pPr>
            <a:r>
              <a:rPr lang="ru-RU" i="1" dirty="0">
                <a:cs typeface="Arial" pitchFamily="34" charset="0"/>
              </a:rPr>
              <a:t>Дальше задаются вопросы</a:t>
            </a:r>
            <a:r>
              <a:rPr lang="ru-RU" i="1" dirty="0" smtClean="0">
                <a:cs typeface="Arial" pitchFamily="34" charset="0"/>
              </a:rPr>
              <a:t>:</a:t>
            </a:r>
          </a:p>
          <a:p>
            <a:pPr lvl="0" algn="just" eaLnBrk="0" fontAlgn="base" hangingPunct="0">
              <a:spcBef>
                <a:spcPct val="0"/>
              </a:spcBef>
              <a:spcAft>
                <a:spcPct val="0"/>
              </a:spcAft>
            </a:pPr>
            <a:endParaRPr lang="ru-RU" sz="200" dirty="0">
              <a:cs typeface="Arial" pitchFamily="34" charset="0"/>
            </a:endParaRPr>
          </a:p>
          <a:p>
            <a:pPr lvl="0" algn="just" eaLnBrk="0" fontAlgn="base" hangingPunct="0">
              <a:spcBef>
                <a:spcPct val="0"/>
              </a:spcBef>
              <a:spcAft>
                <a:spcPct val="0"/>
              </a:spcAft>
            </a:pPr>
            <a:endParaRPr lang="ru-RU" sz="300" dirty="0">
              <a:cs typeface="Arial" pitchFamily="34" charset="0"/>
            </a:endParaRPr>
          </a:p>
          <a:p>
            <a:pPr lvl="0" algn="just" eaLnBrk="0" fontAlgn="base" hangingPunct="0">
              <a:spcBef>
                <a:spcPct val="0"/>
              </a:spcBef>
              <a:spcAft>
                <a:spcPct val="0"/>
              </a:spcAft>
            </a:pPr>
            <a:endParaRPr lang="ru-RU" sz="300" dirty="0">
              <a:cs typeface="Arial" pitchFamily="34" charset="0"/>
            </a:endParaRPr>
          </a:p>
          <a:p>
            <a:pPr lvl="0" algn="just" eaLnBrk="0" fontAlgn="base" hangingPunct="0">
              <a:spcBef>
                <a:spcPct val="0"/>
              </a:spcBef>
              <a:spcAft>
                <a:spcPct val="0"/>
              </a:spcAft>
            </a:pPr>
            <a:r>
              <a:rPr lang="ru-RU" sz="300" dirty="0">
                <a:cs typeface="Arial" pitchFamily="34" charset="0"/>
              </a:rPr>
              <a:t>.</a:t>
            </a:r>
            <a:r>
              <a:rPr lang="ru-RU" dirty="0">
                <a:cs typeface="Arial" pitchFamily="34" charset="0"/>
              </a:rPr>
              <a:t/>
            </a:r>
            <a:br>
              <a:rPr lang="ru-RU" dirty="0">
                <a:cs typeface="Arial" pitchFamily="34" charset="0"/>
              </a:rPr>
            </a:br>
            <a:r>
              <a:rPr lang="ru-RU" dirty="0">
                <a:cs typeface="Arial" pitchFamily="34" charset="0"/>
              </a:rPr>
              <a:t>– А где растут деревья</a:t>
            </a:r>
            <a:r>
              <a:rPr lang="ru-RU" dirty="0" smtClean="0">
                <a:cs typeface="Arial" pitchFamily="34" charset="0"/>
              </a:rPr>
              <a:t>?</a:t>
            </a:r>
          </a:p>
          <a:p>
            <a:pPr lvl="0" algn="just" eaLnBrk="0" fontAlgn="base" hangingPunct="0">
              <a:spcBef>
                <a:spcPct val="0"/>
              </a:spcBef>
              <a:spcAft>
                <a:spcPct val="0"/>
              </a:spcAft>
            </a:pPr>
            <a:r>
              <a:rPr lang="ru-RU" sz="200" dirty="0">
                <a:cs typeface="Arial" pitchFamily="34" charset="0"/>
              </a:rPr>
              <a:t>.</a:t>
            </a:r>
            <a:r>
              <a:rPr lang="ru-RU" dirty="0">
                <a:cs typeface="Arial" pitchFamily="34" charset="0"/>
              </a:rPr>
              <a:t/>
            </a:r>
            <a:br>
              <a:rPr lang="ru-RU" dirty="0">
                <a:cs typeface="Arial" pitchFamily="34" charset="0"/>
              </a:rPr>
            </a:br>
            <a:r>
              <a:rPr lang="ru-RU" dirty="0">
                <a:cs typeface="Arial" pitchFamily="34" charset="0"/>
              </a:rPr>
              <a:t>– Представь, что ты садовник. Что бы ты сделал с каждым из деревьев?</a:t>
            </a:r>
            <a:br>
              <a:rPr lang="ru-RU" dirty="0">
                <a:cs typeface="Arial" pitchFamily="34" charset="0"/>
              </a:rPr>
            </a:br>
            <a:r>
              <a:rPr lang="ru-RU" dirty="0">
                <a:cs typeface="Arial" pitchFamily="34" charset="0"/>
              </a:rPr>
              <a:t>Если ребенок не понял данный вопрос, можно уточнить, что деревьям нужен полив, удобрение почвы, пересадка или, например, кому-то нужно подрезать ветки или дать ему больше солнца и тепла. Обязательно скажите, что с какими-то деревьями можно ничего не делать, им и так хорошо</a:t>
            </a:r>
            <a:r>
              <a:rPr lang="ru-RU"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dirty="0">
                <a:cs typeface="Arial" pitchFamily="34" charset="0"/>
              </a:rPr>
              <a:t/>
            </a:r>
            <a:br>
              <a:rPr lang="ru-RU" dirty="0">
                <a:cs typeface="Arial" pitchFamily="34" charset="0"/>
              </a:rPr>
            </a:br>
            <a:r>
              <a:rPr lang="ru-RU" dirty="0">
                <a:cs typeface="Arial" pitchFamily="34" charset="0"/>
              </a:rPr>
              <a:t>– Как ты думаешь, кем из членов вашей семьи может быть каждое из деревьев?</a:t>
            </a:r>
            <a:br>
              <a:rPr lang="ru-RU" dirty="0">
                <a:cs typeface="Arial" pitchFamily="34" charset="0"/>
              </a:rPr>
            </a:br>
            <a:r>
              <a:rPr lang="ru-RU" i="1" dirty="0">
                <a:cs typeface="Arial" pitchFamily="34" charset="0"/>
              </a:rPr>
              <a:t>Последний вопрос теста: </a:t>
            </a:r>
            <a:r>
              <a:rPr lang="ru-RU" dirty="0">
                <a:cs typeface="Arial" pitchFamily="34" charset="0"/>
              </a:rPr>
              <a:t>ребенка просят сравнить нарисованные и описанные деревья с членами его семьи. Чтобы возникшие ассоциации были глубокими, не поверхностными, можно предложить ребенку выполнить какое-нибудь дополнительное задание, тест, упражнение. Затем ребенка просят сравнить каждое дерево с членами его семьи и подписать подходящим цветом</a:t>
            </a:r>
            <a:r>
              <a:rPr lang="ru-RU"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dirty="0">
                <a:cs typeface="Arial" pitchFamily="34" charset="0"/>
              </a:rPr>
              <a:t/>
            </a:r>
            <a:br>
              <a:rPr lang="ru-RU" dirty="0">
                <a:cs typeface="Arial" pitchFamily="34" charset="0"/>
              </a:rPr>
            </a:br>
            <a:r>
              <a:rPr lang="ru-RU" i="1" dirty="0">
                <a:cs typeface="Arial" pitchFamily="34" charset="0"/>
              </a:rPr>
              <a:t>Возможны дополнительные вопросы по самому рисунку ребенка в процессе беседы, например</a:t>
            </a:r>
            <a:r>
              <a:rPr lang="ru-RU" i="1" dirty="0" smtClean="0">
                <a:cs typeface="Arial" pitchFamily="34" charset="0"/>
              </a:rPr>
              <a:t>:</a:t>
            </a:r>
          </a:p>
          <a:p>
            <a:pPr lvl="0" algn="just" eaLnBrk="0" fontAlgn="base" hangingPunct="0">
              <a:spcBef>
                <a:spcPct val="0"/>
              </a:spcBef>
              <a:spcAft>
                <a:spcPct val="0"/>
              </a:spcAft>
            </a:pPr>
            <a:r>
              <a:rPr lang="ru-RU" sz="200" dirty="0" smtClean="0">
                <a:cs typeface="Arial" pitchFamily="34" charset="0"/>
              </a:rPr>
              <a:t>.</a:t>
            </a:r>
            <a:r>
              <a:rPr lang="ru-RU" dirty="0">
                <a:cs typeface="Arial" pitchFamily="34" charset="0"/>
              </a:rPr>
              <a:t/>
            </a:r>
            <a:br>
              <a:rPr lang="ru-RU" dirty="0">
                <a:cs typeface="Arial" pitchFamily="34" charset="0"/>
              </a:rPr>
            </a:br>
            <a:r>
              <a:rPr lang="ru-RU" dirty="0">
                <a:cs typeface="Arial" pitchFamily="34" charset="0"/>
              </a:rPr>
              <a:t>– Почему дерево получилось изогнутое и кривое (и так далее)?</a:t>
            </a:r>
            <a:br>
              <a:rPr lang="ru-RU" dirty="0">
                <a:cs typeface="Arial" pitchFamily="34" charset="0"/>
              </a:rPr>
            </a:br>
            <a:endParaRPr lang="ru-RU" dirty="0">
              <a:cs typeface="Arial" pitchFamily="34" charset="0"/>
            </a:endParaRPr>
          </a:p>
        </p:txBody>
      </p:sp>
      <p:sp>
        <p:nvSpPr>
          <p:cNvPr id="6"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spTree>
    <p:extLst>
      <p:ext uri="{BB962C8B-B14F-4D97-AF65-F5344CB8AC3E}">
        <p14:creationId xmlns:p14="http://schemas.microsoft.com/office/powerpoint/2010/main" val="2156535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04664"/>
            <a:ext cx="9144000" cy="5970865"/>
          </a:xfrm>
          <a:prstGeom prst="rect">
            <a:avLst/>
          </a:prstGeom>
        </p:spPr>
        <p:txBody>
          <a:bodyPr wrap="square">
            <a:spAutoFit/>
          </a:bodyPr>
          <a:lstStyle/>
          <a:p>
            <a:pPr lvl="0" algn="just"/>
            <a:r>
              <a:rPr lang="ru-RU" b="1" dirty="0">
                <a:cs typeface="Arial" pitchFamily="34" charset="0"/>
              </a:rPr>
              <a:t>Обработка и интерпретация результатов. </a:t>
            </a:r>
            <a:r>
              <a:rPr lang="ru-RU" dirty="0">
                <a:cs typeface="Arial" pitchFamily="34" charset="0"/>
              </a:rPr>
              <a:t>Расшифровка результатов тестирования — самый ответственный момент в диагностике. При интерпретации учитывается следующее: рисунок со всеми деталями (расположение и величина деревьев, детали, цветовые предпочтения); ответы на вопросы исследователя; ассоциация деревьев с родственниками; предлагаемые ребенком действия с растениями; поведение воспитанника во время диагностирования, его эмоциональные и телесные реакции</a:t>
            </a:r>
            <a:r>
              <a:rPr lang="ru-RU" dirty="0" smtClean="0">
                <a:cs typeface="Arial" pitchFamily="34" charset="0"/>
              </a:rPr>
              <a:t>.</a:t>
            </a:r>
            <a:endParaRPr lang="ru-RU" dirty="0" smtClean="0"/>
          </a:p>
          <a:p>
            <a:pPr algn="just"/>
            <a:r>
              <a:rPr lang="ru-RU" dirty="0" smtClean="0"/>
              <a:t>Самым </a:t>
            </a:r>
            <a:r>
              <a:rPr lang="ru-RU" dirty="0"/>
              <a:t>крупным и заметным дети обычно рисуют то дерево, которое ассоциируется у них с главным человеком в </a:t>
            </a:r>
            <a:r>
              <a:rPr lang="ru-RU" b="1" dirty="0"/>
              <a:t>семье</a:t>
            </a:r>
            <a:r>
              <a:rPr lang="ru-RU" dirty="0"/>
              <a:t>. Расположение деревьев можно интерпретировать таким образом: на первое место ставится растение, символизирующее члена семьи, на плечах которого находится вся ответственность. В центре, как правило, изображается самый важный персонаж. Ребенок, нарисовавший себя между двух деревьев (мамы и папы), может быть воспринят как своего рода «разделитель» между супругами (скорее всего, общение у взрослых происходит лишь через сына или дочь, а между собой сведено к минимуму</a:t>
            </a:r>
            <a:r>
              <a:rPr lang="ru-RU" dirty="0" smtClean="0"/>
              <a:t>).</a:t>
            </a:r>
          </a:p>
          <a:p>
            <a:pPr algn="just"/>
            <a:r>
              <a:rPr lang="ru-RU" sz="200" dirty="0" smtClean="0"/>
              <a:t>.</a:t>
            </a:r>
            <a:r>
              <a:rPr lang="ru-RU" dirty="0"/>
              <a:t/>
            </a:r>
            <a:br>
              <a:rPr lang="ru-RU" dirty="0"/>
            </a:br>
            <a:r>
              <a:rPr lang="ru-RU" dirty="0"/>
              <a:t>Если в семье количество родственников больше трех, то некоторые близкие люди могут быть исключены из рисунка. Некоторые дети, несмотря на инструкцию, изображают дополнительные деревца, которые при разговоре соотносятся ими с теми людьми, которые занимают важное место в жизни</a:t>
            </a:r>
            <a:r>
              <a:rPr lang="ru-RU" dirty="0" smtClean="0"/>
              <a:t>.</a:t>
            </a:r>
          </a:p>
          <a:p>
            <a:pPr algn="just"/>
            <a:r>
              <a:rPr lang="ru-RU" sz="200" dirty="0"/>
              <a:t>.</a:t>
            </a:r>
            <a:r>
              <a:rPr lang="ru-RU" dirty="0"/>
              <a:t/>
            </a:r>
            <a:br>
              <a:rPr lang="ru-RU" dirty="0"/>
            </a:br>
            <a:r>
              <a:rPr lang="ru-RU" dirty="0"/>
              <a:t>Деревья ребенок может расположить вплотную друг к другу или на значительном расстоянии, что говорит о степени привязанности ребенка к значимому взрослому, которого он нарисовал достаточно близко к дереву-ребенку или на большом расстоянии. </a:t>
            </a:r>
          </a:p>
        </p:txBody>
      </p:sp>
      <p:sp>
        <p:nvSpPr>
          <p:cNvPr id="5"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spTree>
    <p:extLst>
      <p:ext uri="{BB962C8B-B14F-4D97-AF65-F5344CB8AC3E}">
        <p14:creationId xmlns:p14="http://schemas.microsoft.com/office/powerpoint/2010/main" val="300415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2616101"/>
          </a:xfrm>
          <a:prstGeom prst="rect">
            <a:avLst/>
          </a:prstGeom>
        </p:spPr>
        <p:txBody>
          <a:bodyPr wrap="square">
            <a:spAutoFit/>
          </a:bodyPr>
          <a:lstStyle/>
          <a:p>
            <a:pPr algn="just"/>
            <a:r>
              <a:rPr lang="ru-RU" dirty="0"/>
              <a:t>При восстановлении кровных отношений это может позволить психологу посмотреть и почувствовать то, как ребенок чувствует себя рядом с родителями, с кем есть более сильная эмоциональная связь.</a:t>
            </a:r>
          </a:p>
          <a:p>
            <a:pPr algn="just"/>
            <a:r>
              <a:rPr lang="ru-RU" sz="200" dirty="0" smtClean="0"/>
              <a:t>.</a:t>
            </a:r>
            <a:endParaRPr lang="ru-RU" dirty="0" smtClean="0"/>
          </a:p>
          <a:p>
            <a:pPr algn="just"/>
            <a:r>
              <a:rPr lang="ru-RU" dirty="0" smtClean="0"/>
              <a:t>Величина </a:t>
            </a:r>
            <a:r>
              <a:rPr lang="ru-RU" dirty="0"/>
              <a:t>объекта показывает значение того или иного члена семьи в глазах ребенка. Как правило, авторитетные и имеющие большое влияние родственники оказываются представленными в виде высоких и «добротных» деревьев.</a:t>
            </a:r>
            <a:br>
              <a:rPr lang="ru-RU" dirty="0"/>
            </a:br>
            <a:r>
              <a:rPr lang="ru-RU" dirty="0"/>
              <a:t>Рассматривая нарисованные растения, </a:t>
            </a:r>
            <a:r>
              <a:rPr lang="ru-RU" b="1" dirty="0"/>
              <a:t>психолог</a:t>
            </a:r>
            <a:r>
              <a:rPr lang="ru-RU" dirty="0"/>
              <a:t> может отметить кривизну ствола, изогнутость ветвей, наличие дупла и другие нюансы — все это свидетельствует о травмах, болезнях, неблагополучии. </a:t>
            </a:r>
            <a:endParaRPr lang="ru-RU" dirty="0" smtClean="0"/>
          </a:p>
        </p:txBody>
      </p:sp>
      <p:sp>
        <p:nvSpPr>
          <p:cNvPr id="5"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pic>
        <p:nvPicPr>
          <p:cNvPr id="10241" name="Picture 1" descr="C:\Users\1\Desktop\te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49190"/>
            <a:ext cx="4739246" cy="40088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3006935"/>
            <a:ext cx="4427984" cy="3970318"/>
          </a:xfrm>
          <a:prstGeom prst="rect">
            <a:avLst/>
          </a:prstGeom>
        </p:spPr>
        <p:txBody>
          <a:bodyPr wrap="square">
            <a:spAutoFit/>
          </a:bodyPr>
          <a:lstStyle/>
          <a:p>
            <a:pPr lvl="0" algn="just"/>
            <a:r>
              <a:rPr lang="ru-RU" dirty="0">
                <a:solidFill>
                  <a:prstClr val="black"/>
                </a:solidFill>
              </a:rPr>
              <a:t>Деревья с плодами чаще всего ассоциируются детьми с людьми-альтруистами, с теми, для кого «служить добру» является не пустым звуком.</a:t>
            </a:r>
            <a:br>
              <a:rPr lang="ru-RU" dirty="0">
                <a:solidFill>
                  <a:prstClr val="black"/>
                </a:solidFill>
              </a:rPr>
            </a:br>
            <a:r>
              <a:rPr lang="ru-RU" dirty="0">
                <a:solidFill>
                  <a:prstClr val="black"/>
                </a:solidFill>
              </a:rPr>
              <a:t>Беседа и поведение ребенка в проективной диагностике не могут интерпретироваться однозначно. Большую роль в анализе ответов и действий ребенка играет профессионализм и опытность психолога, именно на эти качества нужно полагаться при составлении выводов по результатам беседы и на собственные ощущения.</a:t>
            </a:r>
            <a:br>
              <a:rPr lang="ru-RU" dirty="0">
                <a:solidFill>
                  <a:prstClr val="black"/>
                </a:solidFill>
              </a:rPr>
            </a:br>
            <a:endParaRPr lang="ru-RU" dirty="0">
              <a:solidFill>
                <a:prstClr val="black"/>
              </a:solidFill>
            </a:endParaRPr>
          </a:p>
        </p:txBody>
      </p:sp>
    </p:spTree>
    <p:extLst>
      <p:ext uri="{BB962C8B-B14F-4D97-AF65-F5344CB8AC3E}">
        <p14:creationId xmlns:p14="http://schemas.microsoft.com/office/powerpoint/2010/main" val="295217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68760"/>
            <a:ext cx="9144000" cy="3416320"/>
          </a:xfrm>
          <a:prstGeom prst="rect">
            <a:avLst/>
          </a:prstGeom>
        </p:spPr>
        <p:txBody>
          <a:bodyPr wrap="square">
            <a:spAutoFit/>
          </a:bodyPr>
          <a:lstStyle/>
          <a:p>
            <a:pPr algn="just"/>
            <a:r>
              <a:rPr lang="ru-RU" b="1" dirty="0"/>
              <a:t>Пример из практики</a:t>
            </a:r>
            <a:r>
              <a:rPr lang="ru-RU" dirty="0"/>
              <a:t>. Даниил* (четырнадцать лет) живет в учреждении более полугода. После смерти мамы мальчик оказался под опекой тети. Но она не справлялась с воспитанием подростка, и по решению ООП Даниил оказался в учреждении для детей-сирот. Из беседы выяснилось, что прежде ребенок жил вдвоем с матерью. Отца он совсем не знал. Мать работала </a:t>
            </a:r>
            <a:r>
              <a:rPr lang="ru-RU" dirty="0" smtClean="0"/>
              <a:t>уборщицей, </a:t>
            </a:r>
            <a:r>
              <a:rPr lang="ru-RU" dirty="0"/>
              <a:t>часто выпивала. Ребенок много времени находился предоставленным сам себе, смотрел телевизор, гулял. В рисунке отразился общий депрессивный фон настроения. Подавленность проявилась в том, что над деревьями нависли черные тучи, идет дождь. Заторможенность и инертность в протекании психических процессов проявились в том, что ребенок рисовал очень медленно. На рисунке «</a:t>
            </a:r>
            <a:r>
              <a:rPr lang="ru-RU" dirty="0" err="1"/>
              <a:t>замороженность</a:t>
            </a:r>
            <a:r>
              <a:rPr lang="ru-RU" dirty="0"/>
              <a:t>» символизирует снег под деревьями. Отсутствие опыта существования в системе «ребенок — мать — отец» проявилась в том, что Даниил вместо трех нарисовал только два дерева.</a:t>
            </a:r>
          </a:p>
        </p:txBody>
      </p:sp>
      <p:sp>
        <p:nvSpPr>
          <p:cNvPr id="5"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spTree>
    <p:extLst>
      <p:ext uri="{BB962C8B-B14F-4D97-AF65-F5344CB8AC3E}">
        <p14:creationId xmlns:p14="http://schemas.microsoft.com/office/powerpoint/2010/main" val="3990312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latin typeface="Arial" pitchFamily="34" charset="0"/>
                <a:cs typeface="Arial" pitchFamily="34" charset="0"/>
              </a:rPr>
              <a:t>Упражнение </a:t>
            </a:r>
            <a:r>
              <a:rPr lang="ru-RU" sz="2000" b="1" dirty="0" smtClean="0">
                <a:latin typeface="Arial" pitchFamily="34" charset="0"/>
                <a:cs typeface="Arial" pitchFamily="34" charset="0"/>
              </a:rPr>
              <a:t>«Маски»</a:t>
            </a:r>
            <a:endParaRPr lang="ru-RU" sz="2000" dirty="0">
              <a:latin typeface="Arial" pitchFamily="34" charset="0"/>
              <a:cs typeface="Arial" pitchFamily="34" charset="0"/>
            </a:endParaRPr>
          </a:p>
        </p:txBody>
      </p:sp>
      <p:sp>
        <p:nvSpPr>
          <p:cNvPr id="5" name="Прямоугольник 4"/>
          <p:cNvSpPr/>
          <p:nvPr/>
        </p:nvSpPr>
        <p:spPr>
          <a:xfrm>
            <a:off x="0" y="517811"/>
            <a:ext cx="9144000" cy="5632311"/>
          </a:xfrm>
          <a:prstGeom prst="rect">
            <a:avLst/>
          </a:prstGeom>
        </p:spPr>
        <p:txBody>
          <a:bodyPr wrap="square">
            <a:spAutoFit/>
          </a:bodyPr>
          <a:lstStyle/>
          <a:p>
            <a:pPr algn="just" fontAlgn="auto">
              <a:spcAft>
                <a:spcPts val="0"/>
              </a:spcAft>
              <a:buClr>
                <a:schemeClr val="accent3"/>
              </a:buClr>
              <a:defRPr/>
            </a:pPr>
            <a:r>
              <a:rPr lang="ru-RU" b="1" dirty="0" smtClean="0"/>
              <a:t>Суть методики:</a:t>
            </a:r>
            <a:r>
              <a:rPr lang="ru-RU" dirty="0" smtClean="0"/>
              <a:t> </a:t>
            </a:r>
            <a:r>
              <a:rPr lang="ru-RU" dirty="0" err="1"/>
              <a:t>Отреагирование</a:t>
            </a:r>
            <a:r>
              <a:rPr lang="ru-RU" dirty="0"/>
              <a:t> сильных негативных переживаний; снятие нервно-психического напряжения; осознание психотравмирующей ситуации, ее влияния на эмоциональное состояние, последующие жизненные выборы; принятие ответственности за свою жизнь.</a:t>
            </a:r>
          </a:p>
          <a:p>
            <a:pPr algn="just" fontAlgn="auto">
              <a:spcAft>
                <a:spcPts val="0"/>
              </a:spcAft>
              <a:buClr>
                <a:schemeClr val="accent3"/>
              </a:buClr>
              <a:defRPr/>
            </a:pPr>
            <a:r>
              <a:rPr lang="ru-RU" b="1" dirty="0" smtClean="0"/>
              <a:t>Материалы</a:t>
            </a:r>
            <a:r>
              <a:rPr lang="ru-RU" b="1" dirty="0"/>
              <a:t>:</a:t>
            </a:r>
            <a:r>
              <a:rPr lang="ru-RU" dirty="0"/>
              <a:t> набор гуаши, кисти, восковые мелки, макет маски (овал с прорезями для глаз), большое зеркало в помещении, где проводится </a:t>
            </a:r>
            <a:r>
              <a:rPr lang="ru-RU" dirty="0" smtClean="0"/>
              <a:t>упражнение.</a:t>
            </a:r>
          </a:p>
          <a:p>
            <a:pPr algn="just" fontAlgn="auto">
              <a:spcAft>
                <a:spcPts val="0"/>
              </a:spcAft>
              <a:buClr>
                <a:schemeClr val="accent3"/>
              </a:buClr>
              <a:defRPr/>
            </a:pPr>
            <a:r>
              <a:rPr lang="ru-RU" b="1" dirty="0">
                <a:cs typeface="Arial" pitchFamily="34" charset="0"/>
              </a:rPr>
              <a:t>Инструкция и порядок </a:t>
            </a:r>
            <a:r>
              <a:rPr lang="ru-RU" b="1" dirty="0" smtClean="0">
                <a:cs typeface="Arial" pitchFamily="34" charset="0"/>
              </a:rPr>
              <a:t>выполнения:</a:t>
            </a:r>
            <a:r>
              <a:rPr lang="ru-RU" dirty="0" smtClean="0"/>
              <a:t> </a:t>
            </a:r>
          </a:p>
          <a:p>
            <a:pPr algn="just" fontAlgn="auto">
              <a:spcAft>
                <a:spcPts val="0"/>
              </a:spcAft>
              <a:buClr>
                <a:schemeClr val="accent3"/>
              </a:buClr>
              <a:defRPr/>
            </a:pPr>
            <a:r>
              <a:rPr lang="ru-RU" b="1" dirty="0" smtClean="0"/>
              <a:t>Вариант 1</a:t>
            </a:r>
            <a:r>
              <a:rPr lang="ru-RU" dirty="0" smtClean="0"/>
              <a:t>.Нарисуй </a:t>
            </a:r>
            <a:r>
              <a:rPr lang="ru-RU" dirty="0"/>
              <a:t>злую</a:t>
            </a:r>
            <a:r>
              <a:rPr lang="ru-RU" dirty="0">
                <a:latin typeface="Arial" charset="0"/>
              </a:rPr>
              <a:t>,</a:t>
            </a:r>
            <a:r>
              <a:rPr lang="ru-RU" dirty="0"/>
              <a:t> или страшную</a:t>
            </a:r>
            <a:r>
              <a:rPr lang="ru-RU" dirty="0">
                <a:latin typeface="Arial" charset="0"/>
              </a:rPr>
              <a:t>,</a:t>
            </a:r>
            <a:r>
              <a:rPr lang="ru-RU" dirty="0"/>
              <a:t> или плохую маску. Одень маску и посмотрись в ней в зеркало. Что говорит эта маска? Походи, подвигайся как </a:t>
            </a:r>
            <a:r>
              <a:rPr lang="ru-RU" dirty="0" smtClean="0"/>
              <a:t>маска. Маска</a:t>
            </a:r>
            <a:r>
              <a:rPr lang="ru-RU" dirty="0"/>
              <a:t>, кто ты? Маска, чего ты хочешь, как ты себя чувствуешь? Что сейчас с тобой происходит?</a:t>
            </a:r>
          </a:p>
          <a:p>
            <a:pPr algn="just"/>
            <a:r>
              <a:rPr lang="ru-RU" dirty="0" smtClean="0"/>
              <a:t>Нарисуй </a:t>
            </a:r>
            <a:r>
              <a:rPr lang="ru-RU" dirty="0"/>
              <a:t>добрую или хорошую маску. Одень маску и посмотри в зеркало в ней. Что говорит эта маска? Кто ты, маска? Как ты себя чувствуешь? Что ты делаешь, что хотела бы сделать</a:t>
            </a:r>
            <a:r>
              <a:rPr lang="ru-RU" dirty="0" smtClean="0"/>
              <a:t>?</a:t>
            </a:r>
          </a:p>
          <a:p>
            <a:pPr algn="just"/>
            <a:r>
              <a:rPr lang="ru-RU" b="1" dirty="0"/>
              <a:t>Вариант 2.</a:t>
            </a:r>
            <a:r>
              <a:rPr lang="ru-RU" dirty="0"/>
              <a:t> Нарисуй маску Прошлого, Настоящего, </a:t>
            </a:r>
            <a:r>
              <a:rPr lang="ru-RU" dirty="0" smtClean="0"/>
              <a:t>Будущего. Данный </a:t>
            </a:r>
            <a:r>
              <a:rPr lang="ru-RU" dirty="0"/>
              <a:t>вариант позволяет выявить возможные психотравмирующие ситуации в прошлом ребенка, прояснить его актуальное эмоциональное состояние, образ его будущего, что, в свою очередь делает возможным расширить тематику и содержание дальнейшей психотерапевтической работы.</a:t>
            </a:r>
          </a:p>
          <a:p>
            <a:endParaRPr lang="ru-RU" dirty="0"/>
          </a:p>
          <a:p>
            <a:endParaRPr lang="ru-RU" dirty="0"/>
          </a:p>
          <a:p>
            <a:pPr marL="274320" indent="-274320" fontAlgn="auto">
              <a:spcAft>
                <a:spcPts val="0"/>
              </a:spcAft>
              <a:buClr>
                <a:schemeClr val="accent3"/>
              </a:buClr>
              <a:buFont typeface="Wingdings 2"/>
              <a:buChar char=""/>
              <a:defRPr/>
            </a:pPr>
            <a:endParaRPr lang="ru-RU" dirty="0"/>
          </a:p>
        </p:txBody>
      </p:sp>
    </p:spTree>
    <p:extLst>
      <p:ext uri="{BB962C8B-B14F-4D97-AF65-F5344CB8AC3E}">
        <p14:creationId xmlns:p14="http://schemas.microsoft.com/office/powerpoint/2010/main" val="423353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894266232"/>
              </p:ext>
            </p:extLst>
          </p:nvPr>
        </p:nvGraphicFramePr>
        <p:xfrm>
          <a:off x="179512" y="188640"/>
          <a:ext cx="8661648"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551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143000"/>
          </a:xfrm>
        </p:spPr>
        <p:txBody>
          <a:bodyPr/>
          <a:lstStyle/>
          <a:p>
            <a:r>
              <a:rPr lang="ru-RU" b="1" dirty="0" smtClean="0">
                <a:solidFill>
                  <a:schemeClr val="accent1">
                    <a:lumMod val="50000"/>
                  </a:schemeClr>
                </a:solidFill>
              </a:rPr>
              <a:t>СПАСИБО ЗА ВНИМАНИЕ!</a:t>
            </a:r>
            <a:endParaRPr lang="ru-RU" b="1" dirty="0">
              <a:solidFill>
                <a:schemeClr val="accent1">
                  <a:lumMod val="50000"/>
                </a:schemeClr>
              </a:solidFill>
            </a:endParaRPr>
          </a:p>
        </p:txBody>
      </p:sp>
      <p:pic>
        <p:nvPicPr>
          <p:cNvPr id="2050" name="Picture 2" descr="C:\Users\Анастасия\Desktop\476048.jpg"/>
          <p:cNvPicPr>
            <a:picLocks noChangeAspect="1" noChangeArrowheads="1"/>
          </p:cNvPicPr>
          <p:nvPr/>
        </p:nvPicPr>
        <p:blipFill>
          <a:blip r:embed="rId2"/>
          <a:srcRect/>
          <a:stretch>
            <a:fillRect/>
          </a:stretch>
        </p:blipFill>
        <p:spPr bwMode="auto">
          <a:xfrm>
            <a:off x="0" y="2771296"/>
            <a:ext cx="9144000" cy="40867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a:solidFill>
            <a:srgbClr val="FFC000"/>
          </a:solidFill>
        </p:spPr>
        <p:txBody>
          <a:bodyPr>
            <a:noAutofit/>
          </a:bodyPr>
          <a:lstStyle/>
          <a:p>
            <a:pPr algn="l"/>
            <a:r>
              <a:rPr lang="ru-RU" sz="3000" b="1" dirty="0"/>
              <a:t>Этап 1. Налаживание контакта с ребенком или формирование «безопасного места</a:t>
            </a:r>
            <a:r>
              <a:rPr lang="ru-RU" sz="3000" b="1" dirty="0" smtClean="0"/>
              <a:t>»</a:t>
            </a:r>
            <a:endParaRPr lang="ru-RU" sz="3000" dirty="0"/>
          </a:p>
        </p:txBody>
      </p:sp>
      <p:pic>
        <p:nvPicPr>
          <p:cNvPr id="2050" name="Picture 2" descr="C:\Users\1\Desktop\4769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4660"/>
          <a:stretch/>
        </p:blipFill>
        <p:spPr bwMode="auto">
          <a:xfrm>
            <a:off x="0" y="1239782"/>
            <a:ext cx="9146768" cy="56182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Save-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027697"/>
            <a:ext cx="1444767" cy="144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43000"/>
          </a:xfrm>
          <a:solidFill>
            <a:srgbClr val="FFC000"/>
          </a:solidFill>
        </p:spPr>
        <p:txBody>
          <a:bodyPr>
            <a:noAutofit/>
          </a:bodyPr>
          <a:lstStyle/>
          <a:p>
            <a:pPr algn="l"/>
            <a:r>
              <a:rPr lang="ru-RU" sz="3200" b="1" dirty="0"/>
              <a:t>Этап 2. Диагностика эмоциональной сферы </a:t>
            </a:r>
            <a:r>
              <a:rPr lang="ru-RU" sz="3200" b="1" dirty="0" smtClean="0"/>
              <a:t>воспитанников</a:t>
            </a:r>
            <a:endParaRPr lang="ru-RU" sz="3000" dirty="0"/>
          </a:p>
        </p:txBody>
      </p:sp>
      <p:sp>
        <p:nvSpPr>
          <p:cNvPr id="7" name="Прямоугольник 6"/>
          <p:cNvSpPr/>
          <p:nvPr/>
        </p:nvSpPr>
        <p:spPr>
          <a:xfrm>
            <a:off x="323528" y="1617824"/>
            <a:ext cx="8568952" cy="923330"/>
          </a:xfrm>
          <a:prstGeom prst="rect">
            <a:avLst/>
          </a:prstGeom>
        </p:spPr>
        <p:txBody>
          <a:bodyPr wrap="square">
            <a:spAutoFit/>
          </a:bodyPr>
          <a:lstStyle/>
          <a:p>
            <a:pPr algn="just"/>
            <a:r>
              <a:rPr lang="ru-RU" dirty="0"/>
              <a:t>Во время проведения диагностики эмоциональной сферы детей-сирот следует учитывать факт их эмоциональной </a:t>
            </a:r>
            <a:r>
              <a:rPr lang="ru-RU" dirty="0" err="1"/>
              <a:t>травмированности</a:t>
            </a:r>
            <a:r>
              <a:rPr lang="ru-RU" dirty="0"/>
              <a:t>. Наиболее результативными и безопасными методами для диагностики семейной истории детей-сирот </a:t>
            </a:r>
            <a:r>
              <a:rPr lang="ru-RU" dirty="0" smtClean="0"/>
              <a:t>являются:</a:t>
            </a:r>
            <a:endParaRPr lang="ru-RU" dirty="0"/>
          </a:p>
        </p:txBody>
      </p:sp>
      <p:sp>
        <p:nvSpPr>
          <p:cNvPr id="9" name="Овал 8"/>
          <p:cNvSpPr/>
          <p:nvPr/>
        </p:nvSpPr>
        <p:spPr>
          <a:xfrm>
            <a:off x="323528" y="2847156"/>
            <a:ext cx="2664296" cy="165618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a:solidFill>
                  <a:prstClr val="black"/>
                </a:solidFill>
              </a:rPr>
              <a:t>проективные </a:t>
            </a:r>
            <a:endParaRPr lang="ru-RU" dirty="0" smtClean="0">
              <a:solidFill>
                <a:prstClr val="black"/>
              </a:solidFill>
            </a:endParaRPr>
          </a:p>
          <a:p>
            <a:pPr algn="ctr"/>
            <a:r>
              <a:rPr lang="ru-RU" b="1" dirty="0" smtClean="0">
                <a:solidFill>
                  <a:prstClr val="black"/>
                </a:solidFill>
              </a:rPr>
              <a:t>рисуночные </a:t>
            </a:r>
            <a:r>
              <a:rPr lang="ru-RU" b="1" dirty="0">
                <a:solidFill>
                  <a:prstClr val="black"/>
                </a:solidFill>
              </a:rPr>
              <a:t>методики</a:t>
            </a:r>
            <a:endParaRPr lang="ru-RU" dirty="0"/>
          </a:p>
        </p:txBody>
      </p:sp>
      <p:sp>
        <p:nvSpPr>
          <p:cNvPr id="11" name="Овал 10"/>
          <p:cNvSpPr/>
          <p:nvPr/>
        </p:nvSpPr>
        <p:spPr>
          <a:xfrm>
            <a:off x="2267744" y="4939197"/>
            <a:ext cx="2592288" cy="1718327"/>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ru-RU" dirty="0">
                <a:solidFill>
                  <a:prstClr val="black"/>
                </a:solidFill>
              </a:rPr>
              <a:t>«</a:t>
            </a:r>
            <a:r>
              <a:rPr lang="ru-RU" dirty="0" err="1">
                <a:solidFill>
                  <a:prstClr val="black"/>
                </a:solidFill>
              </a:rPr>
              <a:t>Сценотест</a:t>
            </a:r>
            <a:r>
              <a:rPr lang="ru-RU" dirty="0">
                <a:solidFill>
                  <a:prstClr val="black"/>
                </a:solidFill>
              </a:rPr>
              <a:t>» и «Семейная доска</a:t>
            </a:r>
            <a:r>
              <a:rPr lang="ru-RU" dirty="0" smtClean="0">
                <a:solidFill>
                  <a:prstClr val="black"/>
                </a:solidFill>
              </a:rPr>
              <a:t>»</a:t>
            </a:r>
            <a:endParaRPr lang="ru-RU" dirty="0">
              <a:solidFill>
                <a:prstClr val="black"/>
              </a:solidFill>
            </a:endParaRPr>
          </a:p>
        </p:txBody>
      </p:sp>
      <p:sp>
        <p:nvSpPr>
          <p:cNvPr id="12" name="Овал 11"/>
          <p:cNvSpPr/>
          <p:nvPr/>
        </p:nvSpPr>
        <p:spPr>
          <a:xfrm>
            <a:off x="4211960" y="2847156"/>
            <a:ext cx="2556284" cy="165618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a:solidFill>
                  <a:prstClr val="black"/>
                </a:solidFill>
              </a:rPr>
              <a:t>беседа</a:t>
            </a:r>
            <a:endParaRPr lang="ru-RU" dirty="0"/>
          </a:p>
          <a:p>
            <a:pPr algn="ctr"/>
            <a:endParaRPr lang="ru-RU" dirty="0"/>
          </a:p>
        </p:txBody>
      </p:sp>
      <p:sp>
        <p:nvSpPr>
          <p:cNvPr id="13" name="Овал 12"/>
          <p:cNvSpPr/>
          <p:nvPr/>
        </p:nvSpPr>
        <p:spPr>
          <a:xfrm>
            <a:off x="6374474" y="4939197"/>
            <a:ext cx="2736304" cy="1733972"/>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a:solidFill>
                  <a:prstClr val="black"/>
                </a:solidFill>
              </a:rPr>
              <a:t>незаконченные предложения</a:t>
            </a:r>
            <a:endParaRPr lang="ru-RU" dirty="0"/>
          </a:p>
        </p:txBody>
      </p:sp>
    </p:spTree>
    <p:extLst>
      <p:ext uri="{BB962C8B-B14F-4D97-AF65-F5344CB8AC3E}">
        <p14:creationId xmlns:p14="http://schemas.microsoft.com/office/powerpoint/2010/main" val="404959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028" y="404664"/>
            <a:ext cx="9144000" cy="677108"/>
          </a:xfrm>
          <a:prstGeom prst="rect">
            <a:avLst/>
          </a:prstGeom>
        </p:spPr>
        <p:txBody>
          <a:bodyPr wrap="square">
            <a:spAutoFit/>
          </a:bodyPr>
          <a:lstStyle/>
          <a:p>
            <a:pPr algn="just"/>
            <a:endParaRPr lang="ru-RU" dirty="0" smtClean="0"/>
          </a:p>
          <a:p>
            <a:pPr algn="just"/>
            <a:r>
              <a:rPr lang="ru-RU" sz="200" dirty="0" smtClean="0"/>
              <a:t>..</a:t>
            </a:r>
            <a:r>
              <a:rPr lang="ru-RU" dirty="0"/>
              <a:t/>
            </a:r>
            <a:br>
              <a:rPr lang="ru-RU" dirty="0"/>
            </a:br>
            <a:endParaRPr lang="ru-RU" dirty="0"/>
          </a:p>
        </p:txBody>
      </p:sp>
      <p:pic>
        <p:nvPicPr>
          <p:cNvPr id="5122" name="Picture 2" descr="C:\Users\1\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80" y="1428736"/>
            <a:ext cx="6970796" cy="522136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cs typeface="Arial" pitchFamily="34" charset="0"/>
              </a:rPr>
              <a:t>Методика «</a:t>
            </a:r>
            <a:r>
              <a:rPr lang="ru-RU" sz="2000" b="1" dirty="0" err="1">
                <a:cs typeface="Arial" pitchFamily="34" charset="0"/>
              </a:rPr>
              <a:t>Сценотест</a:t>
            </a:r>
            <a:r>
              <a:rPr lang="ru-RU" sz="2000" b="1" dirty="0">
                <a:cs typeface="Arial" pitchFamily="34" charset="0"/>
              </a:rPr>
              <a:t>» (автор </a:t>
            </a:r>
            <a:r>
              <a:rPr lang="ru-RU" sz="2000" b="1" dirty="0" err="1">
                <a:cs typeface="Arial" pitchFamily="34" charset="0"/>
              </a:rPr>
              <a:t>Гердхильд</a:t>
            </a:r>
            <a:r>
              <a:rPr lang="ru-RU" sz="2000" b="1" dirty="0">
                <a:cs typeface="Arial" pitchFamily="34" charset="0"/>
              </a:rPr>
              <a:t> фон </a:t>
            </a:r>
            <a:r>
              <a:rPr lang="ru-RU" sz="2000" b="1" dirty="0" err="1">
                <a:cs typeface="Arial" pitchFamily="34" charset="0"/>
              </a:rPr>
              <a:t>Штаабс</a:t>
            </a:r>
            <a:r>
              <a:rPr lang="ru-RU" sz="2000" b="1" dirty="0" smtClean="0">
                <a:cs typeface="Arial" pitchFamily="34" charset="0"/>
              </a:rPr>
              <a:t>)</a:t>
            </a:r>
            <a:endParaRPr lang="ru-RU" sz="2000" dirty="0"/>
          </a:p>
        </p:txBody>
      </p:sp>
    </p:spTree>
    <p:extLst>
      <p:ext uri="{BB962C8B-B14F-4D97-AF65-F5344CB8AC3E}">
        <p14:creationId xmlns:p14="http://schemas.microsoft.com/office/powerpoint/2010/main" val="3471114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432048"/>
          </a:xfrm>
          <a:solidFill>
            <a:srgbClr val="FFC000"/>
          </a:solidFill>
        </p:spPr>
        <p:txBody>
          <a:bodyPr>
            <a:noAutofit/>
          </a:bodyPr>
          <a:lstStyle/>
          <a:p>
            <a:pPr algn="l"/>
            <a:r>
              <a:rPr lang="ru-RU" sz="2000" b="1" dirty="0">
                <a:latin typeface="Arial" pitchFamily="34" charset="0"/>
                <a:cs typeface="Arial" pitchFamily="34" charset="0"/>
              </a:rPr>
              <a:t>Проективная методика «Три дерева» (автор R.J. </a:t>
            </a:r>
            <a:r>
              <a:rPr lang="ru-RU" sz="2000" b="1" dirty="0" err="1">
                <a:latin typeface="Arial" pitchFamily="34" charset="0"/>
                <a:cs typeface="Arial" pitchFamily="34" charset="0"/>
              </a:rPr>
              <a:t>Corboz</a:t>
            </a:r>
            <a:r>
              <a:rPr lang="ru-RU" sz="2000" b="1" dirty="0" smtClean="0">
                <a:latin typeface="Arial" pitchFamily="34" charset="0"/>
                <a:cs typeface="Arial" pitchFamily="34" charset="0"/>
              </a:rPr>
              <a:t>)</a:t>
            </a:r>
            <a:endParaRPr lang="ru-RU" sz="2000" dirty="0"/>
          </a:p>
        </p:txBody>
      </p:sp>
      <p:pic>
        <p:nvPicPr>
          <p:cNvPr id="10241" name="Picture 1" descr="C:\Users\1\Desktop\te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56" y="674760"/>
            <a:ext cx="7309874" cy="6183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7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432048"/>
          </a:xfrm>
          <a:solidFill>
            <a:srgbClr val="FFC000"/>
          </a:solidFill>
        </p:spPr>
        <p:txBody>
          <a:bodyPr>
            <a:noAutofit/>
          </a:bodyPr>
          <a:lstStyle/>
          <a:p>
            <a:pPr lvl="0" algn="l"/>
            <a:r>
              <a:rPr lang="ru-RU" sz="2000" b="1" dirty="0">
                <a:latin typeface="Arial" pitchFamily="34" charset="0"/>
                <a:cs typeface="Arial" pitchFamily="34" charset="0"/>
              </a:rPr>
              <a:t>Упражнение </a:t>
            </a:r>
            <a:r>
              <a:rPr lang="ru-RU" sz="2000" b="1" dirty="0" smtClean="0">
                <a:latin typeface="Arial" pitchFamily="34" charset="0"/>
                <a:cs typeface="Arial" pitchFamily="34" charset="0"/>
              </a:rPr>
              <a:t>«Маски»</a:t>
            </a:r>
            <a:endParaRPr lang="ru-RU" sz="2000" dirty="0">
              <a:latin typeface="Arial" pitchFamily="34" charset="0"/>
              <a:cs typeface="Arial" pitchFamily="34" charset="0"/>
            </a:endParaRPr>
          </a:p>
        </p:txBody>
      </p:sp>
      <p:sp>
        <p:nvSpPr>
          <p:cNvPr id="5" name="Прямоугольник 4"/>
          <p:cNvSpPr/>
          <p:nvPr/>
        </p:nvSpPr>
        <p:spPr>
          <a:xfrm>
            <a:off x="0" y="517811"/>
            <a:ext cx="9144000" cy="923330"/>
          </a:xfrm>
          <a:prstGeom prst="rect">
            <a:avLst/>
          </a:prstGeom>
        </p:spPr>
        <p:txBody>
          <a:bodyPr wrap="square">
            <a:spAutoFit/>
          </a:bodyPr>
          <a:lstStyle/>
          <a:p>
            <a:endParaRPr lang="ru-RU" dirty="0"/>
          </a:p>
          <a:p>
            <a:endParaRPr lang="ru-RU" dirty="0"/>
          </a:p>
          <a:p>
            <a:pPr marL="274320" indent="-274320" fontAlgn="auto">
              <a:spcAft>
                <a:spcPts val="0"/>
              </a:spcAft>
              <a:buClr>
                <a:schemeClr val="accent3"/>
              </a:buClr>
              <a:buFont typeface="Wingdings 2"/>
              <a:buChar char=""/>
              <a:defRPr/>
            </a:pPr>
            <a:endParaRPr lang="ru-RU" dirty="0"/>
          </a:p>
        </p:txBody>
      </p:sp>
      <p:pic>
        <p:nvPicPr>
          <p:cNvPr id="1026" name="Picture 2" descr="C:\Users\Анастасия\Desktop\x_c3fab074.jpg"/>
          <p:cNvPicPr>
            <a:picLocks noChangeAspect="1" noChangeArrowheads="1"/>
          </p:cNvPicPr>
          <p:nvPr/>
        </p:nvPicPr>
        <p:blipFill>
          <a:blip r:embed="rId2">
            <a:lum contrast="30000"/>
          </a:blip>
          <a:srcRect/>
          <a:stretch>
            <a:fillRect/>
          </a:stretch>
        </p:blipFill>
        <p:spPr bwMode="auto">
          <a:xfrm>
            <a:off x="1285852" y="1285860"/>
            <a:ext cx="6851671" cy="5138753"/>
          </a:xfrm>
          <a:prstGeom prst="rect">
            <a:avLst/>
          </a:prstGeom>
          <a:noFill/>
          <a:effectLst>
            <a:softEdge rad="317500"/>
          </a:effectLst>
        </p:spPr>
      </p:pic>
    </p:spTree>
    <p:extLst>
      <p:ext uri="{BB962C8B-B14F-4D97-AF65-F5344CB8AC3E}">
        <p14:creationId xmlns:p14="http://schemas.microsoft.com/office/powerpoint/2010/main" val="423353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093" y="1500174"/>
            <a:ext cx="9039907" cy="4862870"/>
          </a:xfrm>
          <a:prstGeom prst="rect">
            <a:avLst/>
          </a:prstGeom>
        </p:spPr>
        <p:txBody>
          <a:bodyPr wrap="square">
            <a:spAutoFit/>
          </a:bodyPr>
          <a:lstStyle/>
          <a:p>
            <a:r>
              <a:rPr lang="en-US" b="1" dirty="0" smtClean="0"/>
              <a:t>RELAXATION </a:t>
            </a:r>
            <a:r>
              <a:rPr lang="en-US" b="1" dirty="0"/>
              <a:t>TECHNIQUES</a:t>
            </a:r>
            <a:r>
              <a:rPr lang="ru-RU" b="1" dirty="0"/>
              <a:t> </a:t>
            </a:r>
            <a:r>
              <a:rPr lang="ru-RU" sz="2000" b="1" dirty="0"/>
              <a:t>– техники </a:t>
            </a:r>
            <a:r>
              <a:rPr lang="ru-RU" sz="2000" b="1" dirty="0" smtClean="0"/>
              <a:t>релаксации</a:t>
            </a:r>
          </a:p>
          <a:p>
            <a:endParaRPr lang="en-US" b="1" dirty="0"/>
          </a:p>
          <a:p>
            <a:r>
              <a:rPr lang="en-US" b="1" dirty="0"/>
              <a:t>AFFECTIVE EXPRESSION AND REGULATION</a:t>
            </a:r>
            <a:r>
              <a:rPr lang="ru-RU" b="1" dirty="0"/>
              <a:t> – </a:t>
            </a:r>
            <a:r>
              <a:rPr lang="ru-RU" sz="2000" b="1" dirty="0"/>
              <a:t>выражение и регуляция эмоций </a:t>
            </a:r>
            <a:endParaRPr lang="ru-RU" sz="2000" b="1" dirty="0" smtClean="0"/>
          </a:p>
          <a:p>
            <a:endParaRPr lang="en-US" sz="2000" b="1" dirty="0"/>
          </a:p>
          <a:p>
            <a:r>
              <a:rPr lang="en-US" b="1" dirty="0"/>
              <a:t>COGNITIVE COPING AND PROCESSING</a:t>
            </a:r>
            <a:r>
              <a:rPr lang="ru-RU" b="1" dirty="0"/>
              <a:t> </a:t>
            </a:r>
            <a:r>
              <a:rPr lang="ru-RU" b="1" dirty="0" smtClean="0"/>
              <a:t>совладение </a:t>
            </a:r>
            <a:r>
              <a:rPr lang="ru-RU" b="1" dirty="0"/>
              <a:t>с мыслями и реструктурирование </a:t>
            </a:r>
            <a:endParaRPr lang="ru-RU" b="1" dirty="0" smtClean="0"/>
          </a:p>
          <a:p>
            <a:endParaRPr lang="ru-RU" b="1" dirty="0" smtClean="0"/>
          </a:p>
          <a:p>
            <a:r>
              <a:rPr lang="en-US" b="1" dirty="0" smtClean="0"/>
              <a:t>TRAUMA </a:t>
            </a:r>
            <a:r>
              <a:rPr lang="en-US" b="1" dirty="0"/>
              <a:t>NARRATIVE AND PROCESSING</a:t>
            </a:r>
            <a:r>
              <a:rPr lang="ru-RU" b="1" dirty="0"/>
              <a:t> – </a:t>
            </a:r>
            <a:r>
              <a:rPr lang="ru-RU" sz="2000" b="1" dirty="0"/>
              <a:t>градуированная экспозиция воспоминаний о </a:t>
            </a:r>
            <a:r>
              <a:rPr lang="ru-RU" sz="2000" b="1" dirty="0" smtClean="0"/>
              <a:t>негативном опыте </a:t>
            </a:r>
            <a:r>
              <a:rPr lang="ru-RU" sz="2000" b="1" dirty="0"/>
              <a:t>, переработка </a:t>
            </a:r>
            <a:r>
              <a:rPr lang="ru-RU" sz="2000" b="1" dirty="0" err="1"/>
              <a:t>дисфункциональных</a:t>
            </a:r>
            <a:r>
              <a:rPr lang="ru-RU" sz="2000" b="1" dirty="0"/>
              <a:t> мыслей, связанных с </a:t>
            </a:r>
            <a:r>
              <a:rPr lang="ru-RU" sz="2000" b="1" dirty="0" smtClean="0"/>
              <a:t>ним.</a:t>
            </a:r>
          </a:p>
          <a:p>
            <a:endParaRPr lang="en-US" sz="2000" b="1" dirty="0"/>
          </a:p>
          <a:p>
            <a:r>
              <a:rPr lang="en-US" b="1" dirty="0"/>
              <a:t>CONJOINT PARENT/CHILD SESSIONS</a:t>
            </a:r>
            <a:r>
              <a:rPr lang="ru-RU" b="1" dirty="0"/>
              <a:t> – </a:t>
            </a:r>
            <a:r>
              <a:rPr lang="ru-RU" sz="2000" b="1" dirty="0"/>
              <a:t>совместные сессии родителей и </a:t>
            </a:r>
            <a:r>
              <a:rPr lang="ru-RU" sz="2000" b="1" dirty="0" smtClean="0"/>
              <a:t>детей</a:t>
            </a:r>
          </a:p>
          <a:p>
            <a:endParaRPr lang="en-US" sz="2000" b="1" dirty="0"/>
          </a:p>
          <a:p>
            <a:r>
              <a:rPr lang="en-US" b="1" dirty="0"/>
              <a:t>ENCHANSING PERSONAL SAFETY ANF FUTURE GROWTH</a:t>
            </a:r>
            <a:r>
              <a:rPr lang="ru-RU" b="1" dirty="0"/>
              <a:t> – </a:t>
            </a:r>
            <a:r>
              <a:rPr lang="ru-RU" sz="2000" b="1" dirty="0"/>
              <a:t>укрепление знаний и навыков собственной безопасности ( в </a:t>
            </a:r>
            <a:r>
              <a:rPr lang="ru-RU" sz="2000" b="1" dirty="0" err="1"/>
              <a:t>т.ч</a:t>
            </a:r>
            <a:r>
              <a:rPr lang="ru-RU" sz="2000" b="1" dirty="0"/>
              <a:t>. для будущего</a:t>
            </a:r>
            <a:r>
              <a:rPr lang="ru-RU" sz="2000" b="1" dirty="0" smtClean="0"/>
              <a:t>)</a:t>
            </a:r>
            <a:endParaRPr lang="en-US" b="1" dirty="0"/>
          </a:p>
          <a:p>
            <a:endParaRPr lang="en-US" b="1" dirty="0"/>
          </a:p>
          <a:p>
            <a:r>
              <a:rPr lang="en-US" b="1" dirty="0"/>
              <a:t>* Child welfare information gateway , Washington DC, 2012  </a:t>
            </a:r>
            <a:endParaRPr lang="ru-RU" b="1" dirty="0"/>
          </a:p>
        </p:txBody>
      </p:sp>
      <p:sp>
        <p:nvSpPr>
          <p:cNvPr id="5" name="Заголовок 1"/>
          <p:cNvSpPr>
            <a:spLocks noGrp="1"/>
          </p:cNvSpPr>
          <p:nvPr>
            <p:ph type="title"/>
          </p:nvPr>
        </p:nvSpPr>
        <p:spPr>
          <a:xfrm>
            <a:off x="0" y="0"/>
            <a:ext cx="9144000" cy="1143000"/>
          </a:xfrm>
          <a:solidFill>
            <a:srgbClr val="FFC000"/>
          </a:solidFill>
        </p:spPr>
        <p:txBody>
          <a:bodyPr>
            <a:noAutofit/>
          </a:bodyPr>
          <a:lstStyle/>
          <a:p>
            <a:pPr lvl="0" algn="l"/>
            <a:r>
              <a:rPr lang="ru-RU" sz="3200" b="1" dirty="0">
                <a:solidFill>
                  <a:prstClr val="black"/>
                </a:solidFill>
                <a:latin typeface="inherit"/>
                <a:cs typeface="Arial" pitchFamily="34" charset="0"/>
              </a:rPr>
              <a:t>Этап 3. Коррекционная работа с эмоциональной </a:t>
            </a:r>
            <a:r>
              <a:rPr lang="ru-RU" sz="3200" b="1" dirty="0" smtClean="0">
                <a:solidFill>
                  <a:prstClr val="black"/>
                </a:solidFill>
                <a:latin typeface="inherit"/>
                <a:cs typeface="Arial" pitchFamily="34" charset="0"/>
              </a:rPr>
              <a:t>сферой</a:t>
            </a:r>
            <a:endParaRPr lang="ru-RU" sz="3000" dirty="0"/>
          </a:p>
        </p:txBody>
      </p:sp>
    </p:spTree>
    <p:extLst>
      <p:ext uri="{BB962C8B-B14F-4D97-AF65-F5344CB8AC3E}">
        <p14:creationId xmlns:p14="http://schemas.microsoft.com/office/powerpoint/2010/main" val="16894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1789</Words>
  <Application>Microsoft Office PowerPoint</Application>
  <PresentationFormat>Экран (4:3)</PresentationFormat>
  <Paragraphs>195</Paragraphs>
  <Slides>30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Работа с эмоциональной сферой детей, при разлуке с кровной семьей</vt:lpstr>
      <vt:lpstr>Презентация PowerPoint</vt:lpstr>
      <vt:lpstr>Презентация PowerPoint</vt:lpstr>
      <vt:lpstr>Этап 1. Налаживание контакта с ребенком или формирование «безопасного места»</vt:lpstr>
      <vt:lpstr>Этап 2. Диагностика эмоциональной сферы воспитанников</vt:lpstr>
      <vt:lpstr>Методика «Сценотест» (автор Гердхильд фон Штаабс)</vt:lpstr>
      <vt:lpstr>Проективная методика «Три дерева» (автор R.J. Corboz)</vt:lpstr>
      <vt:lpstr>Упражнение «Маски»</vt:lpstr>
      <vt:lpstr>Этап 3. Коррекционная работа с эмоциональной сферой</vt:lpstr>
      <vt:lpstr>RELAXATION TECHNIQUES – техники релаксации</vt:lpstr>
      <vt:lpstr>AFFECTIVE EXPRESSION AND REGULATION – выражение и регуляция эмоций </vt:lpstr>
      <vt:lpstr>COGNITIVE COPING AND PROCESSING  совладение с мыслями и реструктурирование </vt:lpstr>
      <vt:lpstr>Арт-терапия</vt:lpstr>
      <vt:lpstr>Виды арт-терапии:</vt:lpstr>
      <vt:lpstr>Преимущества использования арттерапевтических методов в реабилитации детей:</vt:lpstr>
      <vt:lpstr>Упражнение «Размываем обиду красками»</vt:lpstr>
      <vt:lpstr>Упражнение «Размываем обиду красками»</vt:lpstr>
      <vt:lpstr>Для подготовки данной презентации использовался следующий материал:</vt:lpstr>
      <vt:lpstr>Этап 1. Налаживание контакта с ребенком или формирование «безопасного места»</vt:lpstr>
      <vt:lpstr>Этап 1. Налаживание контакта с ребенком или формирование «безопасного места»</vt:lpstr>
      <vt:lpstr>Методика «Сценотест» (автор Гердхильд фон Штаабс)</vt:lpstr>
      <vt:lpstr>Методика «Сценотест» (автор Гердхильд фон Штаабс)</vt:lpstr>
      <vt:lpstr>Методика «Сценотест» (автор Гердхильд фон Штаабс)</vt:lpstr>
      <vt:lpstr>Проективная методика «Три дерева» (автор R.J. Corboz)</vt:lpstr>
      <vt:lpstr>Проективная методика «Три дерева» (автор R.J. Corboz)</vt:lpstr>
      <vt:lpstr>Проективная методика «Три дерева» (автор R.J. Corboz)</vt:lpstr>
      <vt:lpstr>Проективная методика «Три дерева» (автор R.J. Corboz)</vt:lpstr>
      <vt:lpstr>Проективная методика «Три дерева» (автор R.J. Corboz)</vt:lpstr>
      <vt:lpstr>Упражнение «Маски»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39</cp:revision>
  <dcterms:created xsi:type="dcterms:W3CDTF">2018-06-26T00:11:33Z</dcterms:created>
  <dcterms:modified xsi:type="dcterms:W3CDTF">2018-10-05T00:16:40Z</dcterms:modified>
</cp:coreProperties>
</file>